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180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366893"/>
          </a:xfrm>
        </p:spPr>
        <p:txBody>
          <a:bodyPr anchor="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  <a:pPr/>
              <a:t>24/07/14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762000" y="3234244"/>
            <a:ext cx="7543800" cy="2927494"/>
          </a:xfrm>
        </p:spPr>
        <p:txBody>
          <a:bodyPr anchor="b"/>
          <a:lstStyle/>
          <a:p>
            <a:r>
              <a:rPr lang="en-US" sz="7200" dirty="0" smtClean="0"/>
              <a:t>1. Problem </a:t>
            </a:r>
            <a:r>
              <a:rPr lang="en-US" sz="7200" dirty="0" err="1" smtClean="0"/>
              <a:t>nezaposlenosti</a:t>
            </a:r>
            <a:endParaRPr lang="en-US" sz="7200" dirty="0"/>
          </a:p>
        </p:txBody>
      </p:sp>
      <p:sp>
        <p:nvSpPr>
          <p:cNvPr id="6" name="TextBox 5"/>
          <p:cNvSpPr txBox="1"/>
          <p:nvPr/>
        </p:nvSpPr>
        <p:spPr>
          <a:xfrm>
            <a:off x="1529712" y="764806"/>
            <a:ext cx="61332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chemeClr val="bg1"/>
                </a:solidFill>
              </a:rPr>
              <a:t>“Long-term unemployment can make any worker progressively less employable, even after the economy strengthens.”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Janet </a:t>
            </a:r>
            <a:r>
              <a:rPr lang="en-US" sz="2400" dirty="0" err="1" smtClean="0">
                <a:solidFill>
                  <a:schemeClr val="bg1"/>
                </a:solidFill>
              </a:rPr>
              <a:t>Yellen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47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Ekonomske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socijalne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posljedice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nezaposlenosti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Ekonomske</a:t>
            </a:r>
            <a:r>
              <a:rPr lang="en-US" b="1" dirty="0" smtClean="0"/>
              <a:t> </a:t>
            </a:r>
            <a:r>
              <a:rPr lang="en-US" b="1" dirty="0" err="1" smtClean="0"/>
              <a:t>posljedice</a:t>
            </a:r>
            <a:endParaRPr lang="en-US" b="1" dirty="0"/>
          </a:p>
          <a:p>
            <a:pPr marL="777240" lvl="1" indent="-457200">
              <a:buFont typeface="+mj-lt"/>
              <a:buAutoNum type="arabicPeriod"/>
            </a:pPr>
            <a:r>
              <a:rPr lang="en-US" dirty="0" err="1" smtClean="0"/>
              <a:t>Smanjenje</a:t>
            </a:r>
            <a:r>
              <a:rPr lang="en-US" dirty="0" smtClean="0"/>
              <a:t> </a:t>
            </a:r>
            <a:r>
              <a:rPr lang="en-US" dirty="0" err="1" smtClean="0"/>
              <a:t>raspoloživog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r>
              <a:rPr lang="en-US" dirty="0" smtClean="0"/>
              <a:t> </a:t>
            </a:r>
            <a:r>
              <a:rPr lang="en-US" dirty="0" err="1" smtClean="0"/>
              <a:t>pojednica</a:t>
            </a:r>
            <a:endParaRPr lang="en-US" dirty="0" smtClean="0"/>
          </a:p>
          <a:p>
            <a:pPr marL="777240" lvl="1" indent="-457200">
              <a:buFont typeface="+mj-lt"/>
              <a:buAutoNum type="arabicPeriod"/>
            </a:pPr>
            <a:r>
              <a:rPr lang="en-US" dirty="0" smtClean="0"/>
              <a:t>Pad </a:t>
            </a:r>
            <a:r>
              <a:rPr lang="en-US" dirty="0" err="1" smtClean="0"/>
              <a:t>životnog</a:t>
            </a:r>
            <a:r>
              <a:rPr lang="en-US" dirty="0" smtClean="0"/>
              <a:t> </a:t>
            </a:r>
            <a:r>
              <a:rPr lang="en-US" dirty="0" err="1" smtClean="0"/>
              <a:t>standarda</a:t>
            </a:r>
            <a:r>
              <a:rPr lang="en-US" dirty="0" smtClean="0"/>
              <a:t> </a:t>
            </a:r>
            <a:r>
              <a:rPr lang="en-US" dirty="0" err="1" smtClean="0"/>
              <a:t>pojedinca</a:t>
            </a:r>
            <a:r>
              <a:rPr lang="en-US" dirty="0" smtClean="0"/>
              <a:t> (</a:t>
            </a:r>
            <a:r>
              <a:rPr lang="en-US" dirty="0" err="1" smtClean="0"/>
              <a:t>dugotrajna</a:t>
            </a:r>
            <a:r>
              <a:rPr lang="en-US" dirty="0" smtClean="0"/>
              <a:t> </a:t>
            </a:r>
            <a:r>
              <a:rPr lang="en-US" dirty="0" err="1" smtClean="0"/>
              <a:t>nezaposlenost</a:t>
            </a:r>
            <a:r>
              <a:rPr lang="en-US" dirty="0" smtClean="0"/>
              <a:t>)</a:t>
            </a:r>
          </a:p>
          <a:p>
            <a:pPr marL="777240" lvl="1" indent="-457200">
              <a:buFont typeface="+mj-lt"/>
              <a:buAutoNum type="arabicPeriod"/>
            </a:pPr>
            <a:endParaRPr lang="en-US" dirty="0"/>
          </a:p>
          <a:p>
            <a:r>
              <a:rPr lang="en-US" b="1" dirty="0" err="1" smtClean="0"/>
              <a:t>Socijalne</a:t>
            </a:r>
            <a:r>
              <a:rPr lang="en-US" b="1" dirty="0" smtClean="0"/>
              <a:t> </a:t>
            </a:r>
            <a:r>
              <a:rPr lang="en-US" b="1" dirty="0" err="1" smtClean="0"/>
              <a:t>posljedice</a:t>
            </a:r>
            <a:endParaRPr lang="en-US" b="1" dirty="0" smtClean="0"/>
          </a:p>
          <a:p>
            <a:pPr marL="777240" lvl="1" indent="-457200">
              <a:buFont typeface="+mj-lt"/>
              <a:buAutoNum type="arabicPeriod"/>
            </a:pPr>
            <a:r>
              <a:rPr lang="en-US" dirty="0" err="1" smtClean="0"/>
              <a:t>Smanjenje</a:t>
            </a:r>
            <a:r>
              <a:rPr lang="en-US" dirty="0" smtClean="0"/>
              <a:t> </a:t>
            </a:r>
            <a:r>
              <a:rPr lang="en-US" dirty="0" err="1" smtClean="0"/>
              <a:t>samopouzdanja</a:t>
            </a:r>
            <a:endParaRPr lang="en-US" dirty="0" smtClean="0"/>
          </a:p>
          <a:p>
            <a:pPr marL="777240" lvl="1" indent="-457200">
              <a:buFont typeface="+mj-lt"/>
              <a:buAutoNum type="arabicPeriod"/>
            </a:pPr>
            <a:r>
              <a:rPr lang="en-US" dirty="0" err="1" smtClean="0"/>
              <a:t>Loše</a:t>
            </a:r>
            <a:r>
              <a:rPr lang="en-US" dirty="0" smtClean="0"/>
              <a:t> </a:t>
            </a:r>
            <a:r>
              <a:rPr lang="en-US" dirty="0" err="1" smtClean="0"/>
              <a:t>psihičko</a:t>
            </a:r>
            <a:r>
              <a:rPr lang="en-US" dirty="0" smtClean="0"/>
              <a:t> i </a:t>
            </a:r>
            <a:r>
              <a:rPr lang="en-US" dirty="0" err="1" smtClean="0"/>
              <a:t>fizičko</a:t>
            </a:r>
            <a:r>
              <a:rPr lang="en-US" dirty="0" smtClean="0"/>
              <a:t> </a:t>
            </a:r>
            <a:r>
              <a:rPr lang="en-US" dirty="0" err="1" smtClean="0"/>
              <a:t>stanje</a:t>
            </a:r>
            <a:r>
              <a:rPr lang="en-US" dirty="0" smtClean="0"/>
              <a:t>, </a:t>
            </a:r>
            <a:r>
              <a:rPr lang="en-US" dirty="0" err="1" smtClean="0"/>
              <a:t>oboljenja</a:t>
            </a:r>
            <a:r>
              <a:rPr lang="en-US" dirty="0" smtClean="0"/>
              <a:t>, </a:t>
            </a:r>
            <a:r>
              <a:rPr lang="en-US" dirty="0" err="1" smtClean="0"/>
              <a:t>alkoholizam</a:t>
            </a:r>
            <a:r>
              <a:rPr lang="en-US" dirty="0" smtClean="0"/>
              <a:t>, pa i </a:t>
            </a:r>
            <a:r>
              <a:rPr lang="en-US" dirty="0" err="1" smtClean="0"/>
              <a:t>suicid</a:t>
            </a:r>
            <a:r>
              <a:rPr lang="en-US" dirty="0" smtClean="0"/>
              <a:t> (</a:t>
            </a:r>
            <a:r>
              <a:rPr lang="en-US" dirty="0" err="1" smtClean="0"/>
              <a:t>dugotrajna</a:t>
            </a:r>
            <a:r>
              <a:rPr lang="en-US" dirty="0" smtClean="0"/>
              <a:t> </a:t>
            </a:r>
            <a:r>
              <a:rPr lang="en-US" dirty="0" err="1" smtClean="0"/>
              <a:t>nezaposlenost</a:t>
            </a:r>
            <a:r>
              <a:rPr lang="en-US" dirty="0" smtClean="0"/>
              <a:t>)</a:t>
            </a:r>
          </a:p>
          <a:p>
            <a:pPr marL="777240" lvl="1" indent="-457200">
              <a:buFont typeface="+mj-lt"/>
              <a:buAutoNum type="arabicPeriod"/>
            </a:pPr>
            <a:r>
              <a:rPr lang="en-US" dirty="0" err="1" smtClean="0"/>
              <a:t>Siromaštvo</a:t>
            </a:r>
            <a:r>
              <a:rPr lang="en-US" dirty="0" smtClean="0"/>
              <a:t> </a:t>
            </a:r>
          </a:p>
          <a:p>
            <a:pPr marL="777240" lvl="1" indent="-457200">
              <a:buFont typeface="+mj-lt"/>
              <a:buAutoNum type="arabicPeriod"/>
            </a:pPr>
            <a:endParaRPr lang="en-US" dirty="0" smtClean="0"/>
          </a:p>
          <a:p>
            <a:pPr marL="777240" lvl="1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19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5192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err="1" smtClean="0"/>
              <a:t>Utjecaj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nefleksibilnosti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plaća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nezaposlenost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U </a:t>
            </a:r>
            <a:r>
              <a:rPr lang="en-US" dirty="0" err="1" smtClean="0"/>
              <a:t>slučaju</a:t>
            </a:r>
            <a:r>
              <a:rPr lang="en-US" dirty="0" smtClean="0"/>
              <a:t> </a:t>
            </a:r>
            <a:r>
              <a:rPr lang="en-US" dirty="0" err="1" smtClean="0"/>
              <a:t>recesije</a:t>
            </a:r>
            <a:r>
              <a:rPr lang="en-US" dirty="0" smtClean="0"/>
              <a:t> </a:t>
            </a:r>
            <a:r>
              <a:rPr lang="en-US" dirty="0" err="1" smtClean="0"/>
              <a:t>poslodavci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vjerojatno</a:t>
            </a:r>
            <a:r>
              <a:rPr lang="en-US" dirty="0" smtClean="0"/>
              <a:t> </a:t>
            </a:r>
            <a:r>
              <a:rPr lang="en-US" dirty="0" err="1" smtClean="0"/>
              <a:t>smanjiti</a:t>
            </a:r>
            <a:r>
              <a:rPr lang="en-US" dirty="0" smtClean="0"/>
              <a:t> </a:t>
            </a:r>
            <a:r>
              <a:rPr lang="en-US" dirty="0" err="1" smtClean="0"/>
              <a:t>potražnju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radom</a:t>
            </a:r>
            <a:r>
              <a:rPr lang="en-US" dirty="0" smtClean="0"/>
              <a:t> D</a:t>
            </a:r>
            <a:r>
              <a:rPr lang="en-US" baseline="-25000" dirty="0" smtClean="0"/>
              <a:t>L</a:t>
            </a:r>
            <a:endParaRPr lang="en-US" baseline="-25000" dirty="0"/>
          </a:p>
          <a:p>
            <a:r>
              <a:rPr lang="en-US" dirty="0" err="1" smtClean="0"/>
              <a:t>Ako</a:t>
            </a:r>
            <a:r>
              <a:rPr lang="en-US" dirty="0" smtClean="0"/>
              <a:t> je </a:t>
            </a:r>
            <a:r>
              <a:rPr lang="en-US" dirty="0" err="1" smtClean="0"/>
              <a:t>ponuda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S</a:t>
            </a:r>
            <a:r>
              <a:rPr lang="en-US" baseline="-25000" dirty="0" smtClean="0"/>
              <a:t>L</a:t>
            </a:r>
            <a:r>
              <a:rPr lang="en-US" dirty="0" smtClean="0"/>
              <a:t> </a:t>
            </a:r>
            <a:r>
              <a:rPr lang="en-US" dirty="0" err="1" smtClean="0"/>
              <a:t>ostala</a:t>
            </a:r>
            <a:r>
              <a:rPr lang="en-US" dirty="0" smtClean="0"/>
              <a:t> </a:t>
            </a:r>
            <a:r>
              <a:rPr lang="en-US" dirty="0" err="1" smtClean="0"/>
              <a:t>ista</a:t>
            </a:r>
            <a:r>
              <a:rPr lang="en-US" dirty="0" smtClean="0"/>
              <a:t>, </a:t>
            </a:r>
            <a:r>
              <a:rPr lang="en-US" dirty="0" err="1" smtClean="0"/>
              <a:t>pri</a:t>
            </a:r>
            <a:r>
              <a:rPr lang="en-US" dirty="0" smtClean="0"/>
              <a:t> </a:t>
            </a:r>
            <a:r>
              <a:rPr lang="en-US" dirty="0" err="1" smtClean="0"/>
              <a:t>smanjenju</a:t>
            </a:r>
            <a:r>
              <a:rPr lang="en-US" dirty="0" smtClean="0"/>
              <a:t> D</a:t>
            </a:r>
            <a:r>
              <a:rPr lang="en-US" baseline="-25000" dirty="0" smtClean="0"/>
              <a:t>L</a:t>
            </a:r>
            <a:r>
              <a:rPr lang="en-US" dirty="0" smtClean="0"/>
              <a:t>, nova </a:t>
            </a:r>
            <a:r>
              <a:rPr lang="en-US" dirty="0" err="1" smtClean="0"/>
              <a:t>ravnotežna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i </a:t>
            </a:r>
            <a:r>
              <a:rPr lang="en-US" dirty="0" err="1" smtClean="0"/>
              <a:t>količina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se </a:t>
            </a:r>
            <a:r>
              <a:rPr lang="en-US" dirty="0" err="1" smtClean="0"/>
              <a:t>smanjiti</a:t>
            </a:r>
            <a:endParaRPr lang="en-US" dirty="0" smtClean="0"/>
          </a:p>
          <a:p>
            <a:r>
              <a:rPr lang="en-US" dirty="0" smtClean="0"/>
              <a:t>Nova </a:t>
            </a:r>
            <a:r>
              <a:rPr lang="en-US" dirty="0" err="1" smtClean="0"/>
              <a:t>ravnotežna</a:t>
            </a:r>
            <a:r>
              <a:rPr lang="en-US" dirty="0" smtClean="0"/>
              <a:t> </a:t>
            </a:r>
            <a:r>
              <a:rPr lang="en-US" dirty="0" err="1" smtClean="0"/>
              <a:t>točka</a:t>
            </a:r>
            <a:r>
              <a:rPr lang="en-US" dirty="0" smtClean="0"/>
              <a:t> je L*=24 i w*=5</a:t>
            </a:r>
          </a:p>
          <a:p>
            <a:r>
              <a:rPr lang="en-US" dirty="0" smtClean="0"/>
              <a:t>U </a:t>
            </a:r>
            <a:r>
              <a:rPr lang="en-US" dirty="0" err="1" smtClean="0"/>
              <a:t>slučaju</a:t>
            </a:r>
            <a:r>
              <a:rPr lang="en-US" dirty="0" smtClean="0"/>
              <a:t> da se </a:t>
            </a:r>
            <a:r>
              <a:rPr lang="en-US" dirty="0" err="1" smtClean="0"/>
              <a:t>sindikati</a:t>
            </a:r>
            <a:r>
              <a:rPr lang="en-US" dirty="0" smtClean="0"/>
              <a:t> </a:t>
            </a:r>
            <a:r>
              <a:rPr lang="en-US" dirty="0" err="1" smtClean="0"/>
              <a:t>pobune</a:t>
            </a:r>
            <a:r>
              <a:rPr lang="en-US" dirty="0" smtClean="0"/>
              <a:t>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preniske</a:t>
            </a:r>
            <a:r>
              <a:rPr lang="en-US" dirty="0" smtClean="0"/>
              <a:t> </a:t>
            </a:r>
            <a:r>
              <a:rPr lang="en-US" dirty="0" err="1" smtClean="0"/>
              <a:t>naknade</a:t>
            </a:r>
            <a:r>
              <a:rPr lang="en-US" dirty="0" smtClean="0"/>
              <a:t>, </a:t>
            </a:r>
            <a:r>
              <a:rPr lang="en-US" dirty="0" err="1" smtClean="0"/>
              <a:t>plaće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se </a:t>
            </a:r>
            <a:r>
              <a:rPr lang="en-US" dirty="0" err="1" smtClean="0"/>
              <a:t>prisilno</a:t>
            </a:r>
            <a:r>
              <a:rPr lang="en-US" dirty="0" smtClean="0"/>
              <a:t> </a:t>
            </a:r>
            <a:r>
              <a:rPr lang="en-US" dirty="0" err="1" smtClean="0"/>
              <a:t>održati</a:t>
            </a:r>
            <a:r>
              <a:rPr lang="en-US" dirty="0" smtClean="0"/>
              <a:t> </a:t>
            </a:r>
            <a:r>
              <a:rPr lang="en-US" dirty="0" err="1" smtClean="0"/>
              <a:t>iznad</a:t>
            </a:r>
            <a:r>
              <a:rPr lang="en-US" dirty="0" smtClean="0"/>
              <a:t> </a:t>
            </a:r>
            <a:r>
              <a:rPr lang="en-US" dirty="0" err="1" smtClean="0"/>
              <a:t>ravnotežne</a:t>
            </a:r>
            <a:r>
              <a:rPr lang="en-US" dirty="0" smtClean="0"/>
              <a:t> w*</a:t>
            </a:r>
          </a:p>
          <a:p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gornje</a:t>
            </a:r>
            <a:r>
              <a:rPr lang="en-US" dirty="0" smtClean="0"/>
              <a:t> </a:t>
            </a:r>
            <a:r>
              <a:rPr lang="en-US" dirty="0" err="1" smtClean="0"/>
              <a:t>činjenice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razlika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i </a:t>
            </a:r>
            <a:r>
              <a:rPr lang="en-US" dirty="0" err="1" smtClean="0"/>
              <a:t>potražnje</a:t>
            </a:r>
            <a:r>
              <a:rPr lang="en-US" dirty="0" smtClean="0"/>
              <a:t> </a:t>
            </a:r>
            <a:r>
              <a:rPr lang="en-US" dirty="0" err="1" smtClean="0"/>
              <a:t>još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povećati</a:t>
            </a:r>
            <a:r>
              <a:rPr lang="en-US" dirty="0" smtClean="0"/>
              <a:t> </a:t>
            </a:r>
            <a:r>
              <a:rPr lang="en-US" dirty="0" err="1" smtClean="0"/>
              <a:t>jer</a:t>
            </a:r>
            <a:r>
              <a:rPr lang="en-US" dirty="0" smtClean="0"/>
              <a:t> je </a:t>
            </a:r>
            <a:r>
              <a:rPr lang="en-US" dirty="0" err="1" smtClean="0"/>
              <a:t>sada</a:t>
            </a:r>
            <a:r>
              <a:rPr lang="en-US" dirty="0" smtClean="0"/>
              <a:t> L*=20</a:t>
            </a:r>
          </a:p>
          <a:p>
            <a:r>
              <a:rPr lang="en-US" dirty="0" err="1" smtClean="0"/>
              <a:t>Prema</a:t>
            </a:r>
            <a:r>
              <a:rPr lang="en-US" dirty="0" smtClean="0"/>
              <a:t> tome, </a:t>
            </a:r>
            <a:r>
              <a:rPr lang="en-US" b="1" dirty="0" err="1" smtClean="0"/>
              <a:t>nefleksibilne</a:t>
            </a:r>
            <a:r>
              <a:rPr lang="en-US" b="1" dirty="0" smtClean="0"/>
              <a:t> </a:t>
            </a:r>
            <a:r>
              <a:rPr lang="en-US" b="1" dirty="0" err="1" smtClean="0"/>
              <a:t>plaće</a:t>
            </a:r>
            <a:r>
              <a:rPr lang="en-US" dirty="0" smtClean="0"/>
              <a:t> </a:t>
            </a:r>
            <a:r>
              <a:rPr lang="en-US" dirty="0" err="1" smtClean="0"/>
              <a:t>dovode</a:t>
            </a:r>
            <a:r>
              <a:rPr lang="en-US" dirty="0" smtClean="0"/>
              <a:t> do </a:t>
            </a:r>
            <a:r>
              <a:rPr lang="en-US" dirty="0" err="1" smtClean="0"/>
              <a:t>povećanja</a:t>
            </a:r>
            <a:r>
              <a:rPr lang="en-US" dirty="0" smtClean="0"/>
              <a:t> </a:t>
            </a:r>
            <a:r>
              <a:rPr lang="en-US" dirty="0" err="1" smtClean="0"/>
              <a:t>nezaposlenosti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0" y="2222500"/>
            <a:ext cx="39116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45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Okunov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zakon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“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svakih</a:t>
            </a:r>
            <a:r>
              <a:rPr lang="en-US" dirty="0" smtClean="0"/>
              <a:t> 2% </a:t>
            </a:r>
            <a:r>
              <a:rPr lang="en-US" dirty="0" err="1" smtClean="0"/>
              <a:t>pada</a:t>
            </a:r>
            <a:r>
              <a:rPr lang="en-US" dirty="0" smtClean="0"/>
              <a:t> BDP-a u </a:t>
            </a:r>
            <a:r>
              <a:rPr lang="en-US" dirty="0" err="1" smtClean="0"/>
              <a:t>odnosu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potencijalni</a:t>
            </a:r>
            <a:r>
              <a:rPr lang="en-US" dirty="0" smtClean="0"/>
              <a:t> BDP, </a:t>
            </a:r>
            <a:r>
              <a:rPr lang="en-US" dirty="0" err="1" smtClean="0"/>
              <a:t>stopa</a:t>
            </a:r>
            <a:r>
              <a:rPr lang="en-US" dirty="0" smtClean="0"/>
              <a:t> se </a:t>
            </a:r>
            <a:r>
              <a:rPr lang="en-US" dirty="0" err="1" smtClean="0"/>
              <a:t>nezaposlenosti</a:t>
            </a:r>
            <a:r>
              <a:rPr lang="en-US" dirty="0" smtClean="0"/>
              <a:t> </a:t>
            </a:r>
            <a:r>
              <a:rPr lang="en-US" dirty="0" err="1" smtClean="0"/>
              <a:t>poveća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1%”</a:t>
            </a:r>
          </a:p>
          <a:p>
            <a:endParaRPr lang="en-US" dirty="0" smtClean="0"/>
          </a:p>
          <a:p>
            <a:r>
              <a:rPr lang="en-US" dirty="0" smtClean="0"/>
              <a:t>Trade-off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stope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i </a:t>
            </a:r>
            <a:r>
              <a:rPr lang="en-US" dirty="0" err="1" smtClean="0"/>
              <a:t>stope</a:t>
            </a:r>
            <a:r>
              <a:rPr lang="en-US" dirty="0" smtClean="0"/>
              <a:t> </a:t>
            </a:r>
            <a:r>
              <a:rPr lang="en-US" dirty="0" err="1" smtClean="0"/>
              <a:t>nezaposlenosti</a:t>
            </a:r>
            <a:endParaRPr lang="en-US" dirty="0"/>
          </a:p>
          <a:p>
            <a:r>
              <a:rPr lang="en-US" dirty="0" err="1" smtClean="0"/>
              <a:t>Kada</a:t>
            </a:r>
            <a:r>
              <a:rPr lang="en-US" dirty="0" smtClean="0"/>
              <a:t> je </a:t>
            </a:r>
            <a:r>
              <a:rPr lang="en-US" dirty="0" err="1" smtClean="0"/>
              <a:t>zaposlenost</a:t>
            </a:r>
            <a:r>
              <a:rPr lang="en-US" dirty="0" smtClean="0"/>
              <a:t> </a:t>
            </a:r>
            <a:r>
              <a:rPr lang="en-US" dirty="0" err="1" smtClean="0"/>
              <a:t>visoka</a:t>
            </a:r>
            <a:r>
              <a:rPr lang="en-US" dirty="0" smtClean="0"/>
              <a:t>, </a:t>
            </a:r>
            <a:r>
              <a:rPr lang="en-US" dirty="0" err="1" smtClean="0"/>
              <a:t>dakle</a:t>
            </a:r>
            <a:r>
              <a:rPr lang="en-US" dirty="0" smtClean="0"/>
              <a:t> </a:t>
            </a:r>
            <a:r>
              <a:rPr lang="en-US" dirty="0" err="1" smtClean="0"/>
              <a:t>nezaposlenost</a:t>
            </a:r>
            <a:r>
              <a:rPr lang="en-US" dirty="0" smtClean="0"/>
              <a:t> </a:t>
            </a:r>
            <a:r>
              <a:rPr lang="en-US" dirty="0" err="1" smtClean="0"/>
              <a:t>niska</a:t>
            </a:r>
            <a:r>
              <a:rPr lang="en-US" dirty="0" smtClean="0"/>
              <a:t>, </a:t>
            </a:r>
            <a:r>
              <a:rPr lang="en-US" dirty="0" err="1" smtClean="0"/>
              <a:t>porast</a:t>
            </a:r>
            <a:r>
              <a:rPr lang="en-US" dirty="0" smtClean="0"/>
              <a:t> </a:t>
            </a:r>
            <a:r>
              <a:rPr lang="en-US" dirty="0" err="1" smtClean="0"/>
              <a:t>potražnje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radnicima</a:t>
            </a:r>
            <a:r>
              <a:rPr lang="en-US" dirty="0" smtClean="0"/>
              <a:t> </a:t>
            </a:r>
            <a:r>
              <a:rPr lang="en-US" dirty="0" err="1" smtClean="0"/>
              <a:t>povećava</a:t>
            </a:r>
            <a:r>
              <a:rPr lang="en-US" dirty="0" smtClean="0"/>
              <a:t> </a:t>
            </a:r>
            <a:r>
              <a:rPr lang="en-US" dirty="0" err="1" smtClean="0"/>
              <a:t>cijenu</a:t>
            </a:r>
            <a:r>
              <a:rPr lang="en-US" dirty="0" smtClean="0"/>
              <a:t> </a:t>
            </a:r>
            <a:r>
              <a:rPr lang="en-US" dirty="0" err="1" smtClean="0"/>
              <a:t>njihova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plaće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Povećanje</a:t>
            </a:r>
            <a:r>
              <a:rPr lang="en-US" dirty="0"/>
              <a:t> </a:t>
            </a:r>
            <a:r>
              <a:rPr lang="en-US" dirty="0" err="1" smtClean="0"/>
              <a:t>plaća</a:t>
            </a:r>
            <a:r>
              <a:rPr lang="en-US" dirty="0" smtClean="0"/>
              <a:t> </a:t>
            </a:r>
            <a:r>
              <a:rPr lang="en-US" dirty="0" err="1" smtClean="0"/>
              <a:t>dovodi</a:t>
            </a:r>
            <a:r>
              <a:rPr lang="en-US" dirty="0" smtClean="0"/>
              <a:t> do </a:t>
            </a:r>
            <a:r>
              <a:rPr lang="en-US" dirty="0" err="1" smtClean="0"/>
              <a:t>inflacije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rasta</a:t>
            </a:r>
            <a:r>
              <a:rPr lang="en-US" dirty="0" smtClean="0"/>
              <a:t> </a:t>
            </a:r>
            <a:r>
              <a:rPr lang="en-US" dirty="0" err="1" smtClean="0"/>
              <a:t>opće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(</a:t>
            </a:r>
            <a:r>
              <a:rPr lang="en-US" dirty="0" err="1" smtClean="0"/>
              <a:t>zašto</a:t>
            </a:r>
            <a:r>
              <a:rPr lang="en-US" dirty="0" smtClean="0"/>
              <a:t>? </a:t>
            </a:r>
            <a:r>
              <a:rPr lang="en-US" dirty="0" err="1" smtClean="0"/>
              <a:t>Prodiskutirajte</a:t>
            </a:r>
            <a:r>
              <a:rPr lang="en-US" dirty="0" smtClean="0"/>
              <a:t>!)</a:t>
            </a:r>
          </a:p>
        </p:txBody>
      </p:sp>
    </p:spTree>
    <p:extLst>
      <p:ext uri="{BB962C8B-B14F-4D97-AF65-F5344CB8AC3E}">
        <p14:creationId xmlns:p14="http://schemas.microsoft.com/office/powerpoint/2010/main" val="368570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Radno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sposobno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stanovništvo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radna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snaga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Radno</a:t>
            </a:r>
            <a:r>
              <a:rPr lang="en-US" b="1" dirty="0" smtClean="0"/>
              <a:t> </a:t>
            </a:r>
            <a:r>
              <a:rPr lang="en-US" b="1" dirty="0" err="1" smtClean="0"/>
              <a:t>sposobno</a:t>
            </a:r>
            <a:r>
              <a:rPr lang="en-US" b="1" dirty="0" smtClean="0"/>
              <a:t> </a:t>
            </a:r>
            <a:r>
              <a:rPr lang="en-US" b="1" dirty="0" err="1" smtClean="0"/>
              <a:t>stanovništvo</a:t>
            </a:r>
            <a:r>
              <a:rPr lang="en-US" b="1" dirty="0" smtClean="0"/>
              <a:t> </a:t>
            </a:r>
            <a:r>
              <a:rPr lang="en-US" b="1" dirty="0" err="1" smtClean="0"/>
              <a:t>ili</a:t>
            </a:r>
            <a:r>
              <a:rPr lang="en-US" b="1" dirty="0" smtClean="0"/>
              <a:t> </a:t>
            </a:r>
            <a:r>
              <a:rPr lang="en-US" b="1" dirty="0" err="1" smtClean="0"/>
              <a:t>radni</a:t>
            </a:r>
            <a:r>
              <a:rPr lang="en-US" b="1" dirty="0" smtClean="0"/>
              <a:t> </a:t>
            </a:r>
            <a:r>
              <a:rPr lang="en-US" b="1" dirty="0" err="1" smtClean="0"/>
              <a:t>kontingent</a:t>
            </a:r>
            <a:r>
              <a:rPr lang="en-US" dirty="0" smtClean="0"/>
              <a:t> – </a:t>
            </a:r>
            <a:r>
              <a:rPr lang="en-US" dirty="0" err="1" smtClean="0"/>
              <a:t>svi</a:t>
            </a:r>
            <a:r>
              <a:rPr lang="en-US" dirty="0" smtClean="0"/>
              <a:t> </a:t>
            </a:r>
            <a:r>
              <a:rPr lang="en-US" dirty="0" err="1" smtClean="0"/>
              <a:t>stanovnici</a:t>
            </a:r>
            <a:r>
              <a:rPr lang="en-US" dirty="0" smtClean="0"/>
              <a:t> </a:t>
            </a:r>
            <a:r>
              <a:rPr lang="en-US" dirty="0" err="1" smtClean="0"/>
              <a:t>sposobni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rad (15. - 64. </a:t>
            </a:r>
            <a:r>
              <a:rPr lang="en-US" dirty="0" err="1" smtClean="0"/>
              <a:t>godina</a:t>
            </a:r>
            <a:r>
              <a:rPr lang="en-US" dirty="0" smtClean="0"/>
              <a:t> </a:t>
            </a:r>
            <a:r>
              <a:rPr lang="en-US" dirty="0" err="1" smtClean="0"/>
              <a:t>života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Čine</a:t>
            </a:r>
            <a:r>
              <a:rPr lang="en-US" dirty="0" smtClean="0"/>
              <a:t> </a:t>
            </a:r>
            <a:r>
              <a:rPr lang="en-US" dirty="0" err="1" smtClean="0"/>
              <a:t>ga</a:t>
            </a:r>
            <a:r>
              <a:rPr lang="en-US" dirty="0" smtClean="0"/>
              <a:t> </a:t>
            </a:r>
            <a:r>
              <a:rPr lang="en-US" dirty="0" err="1" smtClean="0"/>
              <a:t>zaposlene</a:t>
            </a:r>
            <a:r>
              <a:rPr lang="en-US" dirty="0" smtClean="0"/>
              <a:t> </a:t>
            </a:r>
            <a:r>
              <a:rPr lang="en-US" dirty="0" err="1" smtClean="0"/>
              <a:t>osobe</a:t>
            </a:r>
            <a:r>
              <a:rPr lang="en-US" dirty="0" smtClean="0"/>
              <a:t> i </a:t>
            </a:r>
            <a:r>
              <a:rPr lang="en-US" dirty="0" err="1" smtClean="0"/>
              <a:t>nezaposlene</a:t>
            </a:r>
            <a:r>
              <a:rPr lang="en-US" dirty="0" smtClean="0"/>
              <a:t> </a:t>
            </a:r>
            <a:r>
              <a:rPr lang="en-US" dirty="0" err="1" smtClean="0"/>
              <a:t>osobe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traže</a:t>
            </a:r>
            <a:r>
              <a:rPr lang="en-US" dirty="0" smtClean="0"/>
              <a:t> </a:t>
            </a:r>
            <a:r>
              <a:rPr lang="en-US" dirty="0" err="1" smtClean="0"/>
              <a:t>posao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Ostale</a:t>
            </a:r>
            <a:r>
              <a:rPr lang="en-US" dirty="0" smtClean="0"/>
              <a:t> </a:t>
            </a:r>
            <a:r>
              <a:rPr lang="en-US" dirty="0" err="1" smtClean="0"/>
              <a:t>nezaposlene</a:t>
            </a:r>
            <a:r>
              <a:rPr lang="en-US" dirty="0" smtClean="0"/>
              <a:t> </a:t>
            </a:r>
            <a:r>
              <a:rPr lang="en-US" dirty="0" err="1" smtClean="0"/>
              <a:t>osobe</a:t>
            </a:r>
            <a:r>
              <a:rPr lang="en-US" dirty="0" smtClean="0"/>
              <a:t>, one </a:t>
            </a:r>
            <a:r>
              <a:rPr lang="en-US" dirty="0" err="1" smtClean="0"/>
              <a:t>koje</a:t>
            </a:r>
            <a:r>
              <a:rPr lang="en-US" dirty="0" smtClean="0"/>
              <a:t> ne </a:t>
            </a:r>
            <a:r>
              <a:rPr lang="en-US" dirty="0" err="1" smtClean="0"/>
              <a:t>traže</a:t>
            </a:r>
            <a:r>
              <a:rPr lang="en-US" dirty="0" smtClean="0"/>
              <a:t> </a:t>
            </a:r>
            <a:r>
              <a:rPr lang="en-US" dirty="0" err="1" smtClean="0"/>
              <a:t>posao</a:t>
            </a:r>
            <a:r>
              <a:rPr lang="en-US" dirty="0" smtClean="0"/>
              <a:t> (</a:t>
            </a:r>
            <a:r>
              <a:rPr lang="en-US" dirty="0" err="1" smtClean="0"/>
              <a:t>studenti</a:t>
            </a:r>
            <a:r>
              <a:rPr lang="en-US" dirty="0" smtClean="0"/>
              <a:t>, </a:t>
            </a:r>
            <a:r>
              <a:rPr lang="en-US" dirty="0" err="1" smtClean="0"/>
              <a:t>teško</a:t>
            </a:r>
            <a:r>
              <a:rPr lang="en-US" dirty="0" smtClean="0"/>
              <a:t> </a:t>
            </a:r>
            <a:r>
              <a:rPr lang="en-US" dirty="0" err="1" smtClean="0"/>
              <a:t>bolesne</a:t>
            </a:r>
            <a:r>
              <a:rPr lang="en-US" dirty="0" smtClean="0"/>
              <a:t> </a:t>
            </a:r>
            <a:r>
              <a:rPr lang="en-US" dirty="0" err="1" smtClean="0"/>
              <a:t>osobe</a:t>
            </a:r>
            <a:r>
              <a:rPr lang="en-US" dirty="0" smtClean="0"/>
              <a:t>, </a:t>
            </a:r>
            <a:r>
              <a:rPr lang="en-US" dirty="0" err="1" smtClean="0"/>
              <a:t>osobe</a:t>
            </a:r>
            <a:r>
              <a:rPr lang="en-US" dirty="0" smtClean="0"/>
              <a:t> </a:t>
            </a:r>
            <a:r>
              <a:rPr lang="en-US" dirty="0" err="1" smtClean="0"/>
              <a:t>nezadovoljne</a:t>
            </a:r>
            <a:r>
              <a:rPr lang="en-US" dirty="0" smtClean="0"/>
              <a:t> </a:t>
            </a:r>
            <a:r>
              <a:rPr lang="en-US" dirty="0" err="1" smtClean="0"/>
              <a:t>preniskim</a:t>
            </a:r>
            <a:r>
              <a:rPr lang="en-US" dirty="0" smtClean="0"/>
              <a:t> </a:t>
            </a:r>
            <a:r>
              <a:rPr lang="en-US" dirty="0" err="1" smtClean="0"/>
              <a:t>plaćama</a:t>
            </a:r>
            <a:r>
              <a:rPr lang="en-US" dirty="0" smtClean="0"/>
              <a:t> </a:t>
            </a:r>
            <a:r>
              <a:rPr lang="en-US" dirty="0" err="1" smtClean="0"/>
              <a:t>itd</a:t>
            </a:r>
            <a:r>
              <a:rPr lang="en-US" dirty="0" smtClean="0"/>
              <a:t>.) </a:t>
            </a:r>
            <a:r>
              <a:rPr lang="en-US" dirty="0" err="1" smtClean="0"/>
              <a:t>izvan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radne</a:t>
            </a:r>
            <a:r>
              <a:rPr lang="en-US" dirty="0" smtClean="0"/>
              <a:t> </a:t>
            </a:r>
            <a:r>
              <a:rPr lang="en-US" dirty="0" err="1" smtClean="0"/>
              <a:t>snage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09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Zaposlene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nezaposlene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osobe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Zaposlena</a:t>
            </a:r>
            <a:r>
              <a:rPr lang="en-US" b="1" dirty="0" smtClean="0"/>
              <a:t> </a:t>
            </a:r>
            <a:r>
              <a:rPr lang="en-US" b="1" dirty="0" err="1" smtClean="0"/>
              <a:t>osoba</a:t>
            </a:r>
            <a:r>
              <a:rPr lang="en-US" dirty="0" smtClean="0"/>
              <a:t> – </a:t>
            </a:r>
            <a:r>
              <a:rPr lang="en-US" dirty="0" err="1" smtClean="0"/>
              <a:t>osoba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posao</a:t>
            </a:r>
            <a:r>
              <a:rPr lang="en-US" dirty="0" smtClean="0"/>
              <a:t> </a:t>
            </a:r>
            <a:r>
              <a:rPr lang="en-US" dirty="0" err="1" smtClean="0"/>
              <a:t>neovisno</a:t>
            </a:r>
            <a:r>
              <a:rPr lang="en-US" dirty="0" smtClean="0"/>
              <a:t> o </a:t>
            </a:r>
            <a:r>
              <a:rPr lang="en-US" dirty="0" err="1" smtClean="0"/>
              <a:t>duljini</a:t>
            </a:r>
            <a:r>
              <a:rPr lang="en-US" dirty="0" smtClean="0"/>
              <a:t> </a:t>
            </a:r>
            <a:r>
              <a:rPr lang="en-US" dirty="0" err="1" smtClean="0"/>
              <a:t>radng</a:t>
            </a:r>
            <a:r>
              <a:rPr lang="en-US" dirty="0" smtClean="0"/>
              <a:t> </a:t>
            </a:r>
            <a:r>
              <a:rPr lang="en-US" dirty="0" err="1" smtClean="0"/>
              <a:t>vremena</a:t>
            </a:r>
            <a:r>
              <a:rPr lang="en-US" dirty="0" smtClean="0"/>
              <a:t> i </a:t>
            </a:r>
            <a:r>
              <a:rPr lang="en-US" dirty="0" err="1" smtClean="0"/>
              <a:t>neovisno</a:t>
            </a:r>
            <a:r>
              <a:rPr lang="en-US" dirty="0" smtClean="0"/>
              <a:t> o tome </a:t>
            </a:r>
            <a:r>
              <a:rPr lang="en-US" dirty="0" err="1" smtClean="0"/>
              <a:t>radi</a:t>
            </a:r>
            <a:r>
              <a:rPr lang="en-US" dirty="0" smtClean="0"/>
              <a:t> li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određeno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neodređeno</a:t>
            </a:r>
            <a:r>
              <a:rPr lang="en-US" dirty="0" smtClean="0"/>
              <a:t> </a:t>
            </a:r>
            <a:r>
              <a:rPr lang="en-US" dirty="0" err="1" smtClean="0"/>
              <a:t>vrijeme</a:t>
            </a:r>
            <a:endParaRPr lang="en-US" dirty="0" smtClean="0"/>
          </a:p>
          <a:p>
            <a:r>
              <a:rPr lang="en-US" b="1" dirty="0" err="1" smtClean="0"/>
              <a:t>Nezaposlena</a:t>
            </a:r>
            <a:r>
              <a:rPr lang="en-US" b="1" dirty="0" smtClean="0"/>
              <a:t> </a:t>
            </a:r>
            <a:r>
              <a:rPr lang="en-US" b="1" dirty="0" err="1" smtClean="0"/>
              <a:t>osoba</a:t>
            </a:r>
            <a:r>
              <a:rPr lang="en-US" dirty="0" smtClean="0"/>
              <a:t> – </a:t>
            </a:r>
            <a:r>
              <a:rPr lang="en-US" dirty="0" err="1" smtClean="0"/>
              <a:t>osoba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</a:t>
            </a:r>
            <a:r>
              <a:rPr lang="en-US" dirty="0" err="1" smtClean="0"/>
              <a:t>nema</a:t>
            </a:r>
            <a:r>
              <a:rPr lang="en-US" dirty="0" smtClean="0"/>
              <a:t> </a:t>
            </a:r>
            <a:r>
              <a:rPr lang="en-US" dirty="0" err="1" smtClean="0"/>
              <a:t>posao</a:t>
            </a:r>
            <a:r>
              <a:rPr lang="en-US" dirty="0" smtClean="0"/>
              <a:t>, a </a:t>
            </a:r>
            <a:r>
              <a:rPr lang="en-US" dirty="0" err="1" smtClean="0"/>
              <a:t>raspoloživa</a:t>
            </a:r>
            <a:r>
              <a:rPr lang="en-US" dirty="0" smtClean="0"/>
              <a:t> je </a:t>
            </a:r>
            <a:r>
              <a:rPr lang="en-US" dirty="0" err="1" smtClean="0"/>
              <a:t>za</a:t>
            </a:r>
            <a:r>
              <a:rPr lang="en-US" dirty="0" smtClean="0"/>
              <a:t> rad i </a:t>
            </a:r>
            <a:r>
              <a:rPr lang="en-US" dirty="0" err="1" smtClean="0"/>
              <a:t>aktivno</a:t>
            </a:r>
            <a:r>
              <a:rPr lang="en-US" dirty="0" smtClean="0"/>
              <a:t> </a:t>
            </a:r>
            <a:r>
              <a:rPr lang="en-US" dirty="0" err="1" smtClean="0"/>
              <a:t>traži</a:t>
            </a:r>
            <a:r>
              <a:rPr lang="en-US" dirty="0" smtClean="0"/>
              <a:t> </a:t>
            </a:r>
            <a:r>
              <a:rPr lang="en-US" dirty="0" err="1" smtClean="0"/>
              <a:t>posao</a:t>
            </a:r>
            <a:r>
              <a:rPr lang="en-US" dirty="0" smtClean="0"/>
              <a:t> (</a:t>
            </a:r>
            <a:r>
              <a:rPr lang="en-US" dirty="0" err="1" smtClean="0"/>
              <a:t>mora</a:t>
            </a:r>
            <a:r>
              <a:rPr lang="en-US" dirty="0" smtClean="0"/>
              <a:t> </a:t>
            </a:r>
            <a:r>
              <a:rPr lang="en-US" dirty="0" err="1" smtClean="0"/>
              <a:t>popunjavati</a:t>
            </a:r>
            <a:r>
              <a:rPr lang="en-US" dirty="0" smtClean="0"/>
              <a:t> </a:t>
            </a:r>
            <a:r>
              <a:rPr lang="en-US" dirty="0" err="1" smtClean="0"/>
              <a:t>uvjete</a:t>
            </a:r>
            <a:r>
              <a:rPr lang="en-US" dirty="0" smtClean="0"/>
              <a:t>)</a:t>
            </a:r>
          </a:p>
          <a:p>
            <a:pPr marL="777240" lvl="1" indent="-457200">
              <a:buFont typeface="+mj-lt"/>
              <a:buAutoNum type="arabicPeriod"/>
            </a:pPr>
            <a:r>
              <a:rPr lang="en-US" dirty="0" smtClean="0"/>
              <a:t>U </a:t>
            </a:r>
            <a:r>
              <a:rPr lang="en-US" dirty="0" err="1" smtClean="0"/>
              <a:t>dobi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15 i 65 </a:t>
            </a:r>
            <a:r>
              <a:rPr lang="en-US" dirty="0" err="1" smtClean="0"/>
              <a:t>godina</a:t>
            </a:r>
            <a:r>
              <a:rPr lang="en-US" dirty="0" smtClean="0"/>
              <a:t> </a:t>
            </a:r>
            <a:r>
              <a:rPr lang="en-US" dirty="0" err="1" smtClean="0"/>
              <a:t>života</a:t>
            </a:r>
            <a:endParaRPr lang="en-US" dirty="0" smtClean="0"/>
          </a:p>
          <a:p>
            <a:pPr marL="777240" lvl="1" indent="-457200">
              <a:buFont typeface="+mj-lt"/>
              <a:buAutoNum type="arabicPeriod"/>
            </a:pPr>
            <a:r>
              <a:rPr lang="en-US" dirty="0" err="1" smtClean="0"/>
              <a:t>Sposobna</a:t>
            </a:r>
            <a:r>
              <a:rPr lang="en-US" dirty="0" smtClean="0"/>
              <a:t> je </a:t>
            </a:r>
            <a:r>
              <a:rPr lang="en-US" dirty="0" err="1" smtClean="0"/>
              <a:t>za</a:t>
            </a:r>
            <a:r>
              <a:rPr lang="en-US" dirty="0" smtClean="0"/>
              <a:t> rad</a:t>
            </a:r>
          </a:p>
          <a:p>
            <a:pPr marL="777240" lvl="1" indent="-457200">
              <a:buFont typeface="+mj-lt"/>
              <a:buAutoNum type="arabicPeriod"/>
            </a:pPr>
            <a:r>
              <a:rPr lang="en-US" dirty="0" err="1" smtClean="0"/>
              <a:t>Nije</a:t>
            </a:r>
            <a:r>
              <a:rPr lang="en-US" dirty="0" smtClean="0"/>
              <a:t> u </a:t>
            </a:r>
            <a:r>
              <a:rPr lang="en-US" dirty="0" err="1" smtClean="0"/>
              <a:t>radnom</a:t>
            </a:r>
            <a:r>
              <a:rPr lang="en-US" dirty="0" smtClean="0"/>
              <a:t> </a:t>
            </a:r>
            <a:r>
              <a:rPr lang="en-US" dirty="0" err="1" smtClean="0"/>
              <a:t>odnosu</a:t>
            </a:r>
            <a:endParaRPr lang="en-US" dirty="0" smtClean="0"/>
          </a:p>
          <a:p>
            <a:pPr marL="777240" lvl="1" indent="-457200">
              <a:buFont typeface="+mj-lt"/>
              <a:buAutoNum type="arabicPeriod"/>
            </a:pPr>
            <a:r>
              <a:rPr lang="en-US" dirty="0" err="1" smtClean="0"/>
              <a:t>Aktivno</a:t>
            </a:r>
            <a:r>
              <a:rPr lang="en-US" dirty="0" smtClean="0"/>
              <a:t> </a:t>
            </a:r>
            <a:r>
              <a:rPr lang="en-US" dirty="0" err="1" smtClean="0"/>
              <a:t>traži</a:t>
            </a:r>
            <a:r>
              <a:rPr lang="en-US" dirty="0" smtClean="0"/>
              <a:t> </a:t>
            </a:r>
            <a:r>
              <a:rPr lang="en-US" dirty="0" err="1" smtClean="0"/>
              <a:t>posao</a:t>
            </a:r>
            <a:r>
              <a:rPr lang="en-US" dirty="0" smtClean="0"/>
              <a:t> </a:t>
            </a:r>
          </a:p>
          <a:p>
            <a:pPr marL="777240" lvl="1" indent="-457200">
              <a:buFont typeface="+mj-lt"/>
              <a:buAutoNum type="arabicPeriod"/>
            </a:pPr>
            <a:r>
              <a:rPr lang="en-US" dirty="0" err="1" smtClean="0"/>
              <a:t>Raspoloživa</a:t>
            </a:r>
            <a:r>
              <a:rPr lang="en-US" dirty="0" smtClean="0"/>
              <a:t> je </a:t>
            </a:r>
            <a:r>
              <a:rPr lang="en-US" dirty="0" err="1" smtClean="0"/>
              <a:t>za</a:t>
            </a:r>
            <a:r>
              <a:rPr lang="en-US" dirty="0" smtClean="0"/>
              <a:t> rad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87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Stopa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nezaposlenosti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stopa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aktivnosti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Stopa</a:t>
            </a:r>
            <a:r>
              <a:rPr lang="en-US" b="1" dirty="0" smtClean="0"/>
              <a:t> </a:t>
            </a:r>
            <a:r>
              <a:rPr lang="en-US" b="1" dirty="0" err="1" smtClean="0"/>
              <a:t>nezaposlenosti</a:t>
            </a:r>
            <a:r>
              <a:rPr lang="en-US" dirty="0" smtClean="0"/>
              <a:t> – </a:t>
            </a:r>
            <a:r>
              <a:rPr lang="en-US" dirty="0" err="1" smtClean="0"/>
              <a:t>relativni</a:t>
            </a:r>
            <a:r>
              <a:rPr lang="en-US" dirty="0" smtClean="0"/>
              <a:t> </a:t>
            </a:r>
            <a:r>
              <a:rPr lang="en-US" dirty="0" err="1" smtClean="0"/>
              <a:t>pokazatelj</a:t>
            </a:r>
            <a:r>
              <a:rPr lang="en-US" dirty="0" smtClean="0"/>
              <a:t> – </a:t>
            </a:r>
            <a:r>
              <a:rPr lang="en-US" dirty="0" err="1" smtClean="0"/>
              <a:t>udio</a:t>
            </a:r>
            <a:r>
              <a:rPr lang="en-US" dirty="0" smtClean="0"/>
              <a:t> </a:t>
            </a:r>
            <a:r>
              <a:rPr lang="en-US" dirty="0" err="1" smtClean="0"/>
              <a:t>nezaposlenih</a:t>
            </a:r>
            <a:r>
              <a:rPr lang="en-US" dirty="0" smtClean="0"/>
              <a:t> </a:t>
            </a:r>
            <a:r>
              <a:rPr lang="en-US" dirty="0" err="1" smtClean="0"/>
              <a:t>osoba</a:t>
            </a:r>
            <a:r>
              <a:rPr lang="en-US" dirty="0" smtClean="0"/>
              <a:t> u </a:t>
            </a:r>
            <a:r>
              <a:rPr lang="en-US" dirty="0" err="1" smtClean="0"/>
              <a:t>radnoj</a:t>
            </a:r>
            <a:r>
              <a:rPr lang="en-US" dirty="0" smtClean="0"/>
              <a:t> </a:t>
            </a:r>
            <a:r>
              <a:rPr lang="en-US" dirty="0" err="1" smtClean="0"/>
              <a:t>snazi</a:t>
            </a:r>
            <a:r>
              <a:rPr lang="en-US" dirty="0" smtClean="0"/>
              <a:t>, </a:t>
            </a:r>
            <a:r>
              <a:rPr lang="en-US" dirty="0" err="1" smtClean="0"/>
              <a:t>gdje</a:t>
            </a:r>
            <a:r>
              <a:rPr lang="en-US" dirty="0" smtClean="0"/>
              <a:t> je </a:t>
            </a:r>
            <a:r>
              <a:rPr lang="en-US" dirty="0" err="1" smtClean="0"/>
              <a:t>radna</a:t>
            </a:r>
            <a:r>
              <a:rPr lang="en-US" dirty="0" smtClean="0"/>
              <a:t> </a:t>
            </a:r>
            <a:r>
              <a:rPr lang="en-US" dirty="0" err="1" smtClean="0"/>
              <a:t>snaga</a:t>
            </a:r>
            <a:r>
              <a:rPr lang="en-US" dirty="0" smtClean="0"/>
              <a:t> </a:t>
            </a:r>
            <a:r>
              <a:rPr lang="en-US" dirty="0" err="1" smtClean="0"/>
              <a:t>definirana</a:t>
            </a:r>
            <a:r>
              <a:rPr lang="en-U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zbroj</a:t>
            </a:r>
            <a:r>
              <a:rPr lang="en-US" dirty="0" smtClean="0"/>
              <a:t> </a:t>
            </a:r>
            <a:r>
              <a:rPr lang="en-US" dirty="0" err="1" smtClean="0"/>
              <a:t>nezaposlenih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traže</a:t>
            </a:r>
            <a:r>
              <a:rPr lang="en-US" dirty="0" smtClean="0"/>
              <a:t> </a:t>
            </a:r>
            <a:r>
              <a:rPr lang="en-US" dirty="0" err="1" smtClean="0"/>
              <a:t>posao</a:t>
            </a:r>
            <a:r>
              <a:rPr lang="en-US" dirty="0" smtClean="0"/>
              <a:t> i </a:t>
            </a:r>
            <a:r>
              <a:rPr lang="en-US" dirty="0" err="1" smtClean="0"/>
              <a:t>zaposlenih</a:t>
            </a:r>
            <a:r>
              <a:rPr lang="en-US" dirty="0" smtClean="0"/>
              <a:t> </a:t>
            </a:r>
            <a:r>
              <a:rPr lang="en-US" dirty="0" err="1" smtClean="0"/>
              <a:t>osoba</a:t>
            </a:r>
            <a:endParaRPr lang="en-US" dirty="0" smtClean="0"/>
          </a:p>
          <a:p>
            <a:endParaRPr lang="en-US" dirty="0"/>
          </a:p>
          <a:p>
            <a:pPr marL="0" indent="0" algn="ctr">
              <a:buNone/>
            </a:pPr>
            <a:r>
              <a:rPr lang="en-US" b="1" dirty="0" err="1" smtClean="0">
                <a:solidFill>
                  <a:srgbClr val="FF0000"/>
                </a:solidFill>
              </a:rPr>
              <a:t>Stopa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nezaposlenosti</a:t>
            </a:r>
            <a:r>
              <a:rPr lang="en-US" b="1" dirty="0" smtClean="0">
                <a:solidFill>
                  <a:srgbClr val="FF0000"/>
                </a:solidFill>
              </a:rPr>
              <a:t> (%) = [</a:t>
            </a:r>
            <a:r>
              <a:rPr lang="en-US" b="1" dirty="0" err="1" smtClean="0">
                <a:solidFill>
                  <a:srgbClr val="FF0000"/>
                </a:solidFill>
              </a:rPr>
              <a:t>nezaposleni</a:t>
            </a:r>
            <a:r>
              <a:rPr lang="en-US" b="1" dirty="0" smtClean="0">
                <a:solidFill>
                  <a:srgbClr val="FF0000"/>
                </a:solidFill>
              </a:rPr>
              <a:t> (</a:t>
            </a:r>
            <a:r>
              <a:rPr lang="en-US" b="1" dirty="0" err="1" smtClean="0">
                <a:solidFill>
                  <a:srgbClr val="FF0000"/>
                </a:solidFill>
              </a:rPr>
              <a:t>traže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posao</a:t>
            </a:r>
            <a:r>
              <a:rPr lang="en-US" b="1" dirty="0" smtClean="0">
                <a:solidFill>
                  <a:srgbClr val="FF0000"/>
                </a:solidFill>
              </a:rPr>
              <a:t>) / </a:t>
            </a:r>
            <a:r>
              <a:rPr lang="en-US" b="1" dirty="0" err="1" smtClean="0">
                <a:solidFill>
                  <a:srgbClr val="FF0000"/>
                </a:solidFill>
              </a:rPr>
              <a:t>radna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snaga</a:t>
            </a:r>
            <a:r>
              <a:rPr lang="en-US" b="1" dirty="0" smtClean="0">
                <a:solidFill>
                  <a:srgbClr val="FF0000"/>
                </a:solidFill>
              </a:rPr>
              <a:t>] * 100%</a:t>
            </a:r>
          </a:p>
          <a:p>
            <a:pPr marL="0" indent="0" algn="ctr">
              <a:buNone/>
            </a:pPr>
            <a:endParaRPr lang="en-US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b="1" dirty="0" err="1" smtClean="0">
                <a:solidFill>
                  <a:srgbClr val="FF0000"/>
                </a:solidFill>
              </a:rPr>
              <a:t>Radna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snaga</a:t>
            </a:r>
            <a:r>
              <a:rPr lang="en-US" b="1" dirty="0" smtClean="0">
                <a:solidFill>
                  <a:srgbClr val="FF0000"/>
                </a:solidFill>
              </a:rPr>
              <a:t> = </a:t>
            </a:r>
            <a:r>
              <a:rPr lang="en-US" b="1" dirty="0" err="1" smtClean="0">
                <a:solidFill>
                  <a:srgbClr val="FF0000"/>
                </a:solidFill>
              </a:rPr>
              <a:t>zaposleni</a:t>
            </a:r>
            <a:r>
              <a:rPr lang="en-US" b="1" dirty="0" smtClean="0">
                <a:solidFill>
                  <a:srgbClr val="FF0000"/>
                </a:solidFill>
              </a:rPr>
              <a:t> + </a:t>
            </a:r>
            <a:r>
              <a:rPr lang="en-US" b="1" dirty="0" err="1" smtClean="0">
                <a:solidFill>
                  <a:srgbClr val="FF0000"/>
                </a:solidFill>
              </a:rPr>
              <a:t>nezaposleni</a:t>
            </a:r>
            <a:r>
              <a:rPr lang="en-US" b="1" dirty="0" smtClean="0">
                <a:solidFill>
                  <a:srgbClr val="FF0000"/>
                </a:solidFill>
              </a:rPr>
              <a:t> (</a:t>
            </a:r>
            <a:r>
              <a:rPr lang="en-US" b="1" dirty="0" err="1" smtClean="0">
                <a:solidFill>
                  <a:srgbClr val="FF0000"/>
                </a:solidFill>
              </a:rPr>
              <a:t>traže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posao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67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Stopa</a:t>
            </a:r>
            <a:r>
              <a:rPr lang="en-US" b="1" dirty="0" smtClean="0"/>
              <a:t> </a:t>
            </a:r>
            <a:r>
              <a:rPr lang="en-US" b="1" dirty="0" err="1" smtClean="0"/>
              <a:t>aktivnosti</a:t>
            </a:r>
            <a:r>
              <a:rPr lang="en-US" b="1" dirty="0" smtClean="0"/>
              <a:t> </a:t>
            </a:r>
            <a:r>
              <a:rPr lang="en-US" b="1" dirty="0" err="1" smtClean="0"/>
              <a:t>stanovništva</a:t>
            </a:r>
            <a:r>
              <a:rPr lang="en-US" dirty="0" smtClean="0"/>
              <a:t> – </a:t>
            </a:r>
            <a:r>
              <a:rPr lang="en-US" dirty="0" err="1" smtClean="0"/>
              <a:t>udio</a:t>
            </a:r>
            <a:r>
              <a:rPr lang="en-US" dirty="0"/>
              <a:t> </a:t>
            </a:r>
            <a:r>
              <a:rPr lang="en-US" dirty="0" err="1" smtClean="0"/>
              <a:t>radne</a:t>
            </a:r>
            <a:r>
              <a:rPr lang="en-US" dirty="0" smtClean="0"/>
              <a:t> </a:t>
            </a:r>
            <a:r>
              <a:rPr lang="en-US" dirty="0" err="1" smtClean="0"/>
              <a:t>snage</a:t>
            </a:r>
            <a:r>
              <a:rPr lang="en-US" dirty="0" smtClean="0"/>
              <a:t> u </a:t>
            </a:r>
            <a:r>
              <a:rPr lang="en-US" dirty="0" err="1" smtClean="0"/>
              <a:t>radnom</a:t>
            </a:r>
            <a:r>
              <a:rPr lang="en-US" dirty="0" smtClean="0"/>
              <a:t> </a:t>
            </a:r>
            <a:r>
              <a:rPr lang="en-US" dirty="0" err="1" smtClean="0"/>
              <a:t>kontingentu</a:t>
            </a:r>
            <a:endParaRPr lang="en-US" dirty="0"/>
          </a:p>
          <a:p>
            <a:r>
              <a:rPr lang="en-US" dirty="0" err="1" smtClean="0"/>
              <a:t>Razlika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radnog</a:t>
            </a:r>
            <a:r>
              <a:rPr lang="en-US" dirty="0" smtClean="0"/>
              <a:t> </a:t>
            </a:r>
            <a:r>
              <a:rPr lang="en-US" dirty="0" err="1" smtClean="0"/>
              <a:t>kontingenta</a:t>
            </a:r>
            <a:r>
              <a:rPr lang="en-US" dirty="0" smtClean="0"/>
              <a:t> i </a:t>
            </a:r>
            <a:r>
              <a:rPr lang="en-US" dirty="0" err="1" smtClean="0"/>
              <a:t>radne</a:t>
            </a:r>
            <a:r>
              <a:rPr lang="en-US" dirty="0" smtClean="0"/>
              <a:t> </a:t>
            </a:r>
            <a:r>
              <a:rPr lang="en-US" dirty="0" err="1" smtClean="0"/>
              <a:t>snage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b="1" dirty="0" err="1" smtClean="0"/>
              <a:t>obeshrabreni</a:t>
            </a:r>
            <a:r>
              <a:rPr lang="en-US" b="1" dirty="0" smtClean="0"/>
              <a:t> </a:t>
            </a:r>
            <a:r>
              <a:rPr lang="en-US" b="1" dirty="0" err="1" smtClean="0"/>
              <a:t>radnici</a:t>
            </a:r>
            <a:r>
              <a:rPr lang="en-US" dirty="0" smtClean="0"/>
              <a:t> – </a:t>
            </a:r>
            <a:r>
              <a:rPr lang="en-US" dirty="0" err="1" smtClean="0"/>
              <a:t>radnici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toliko</a:t>
            </a:r>
            <a:r>
              <a:rPr lang="en-US" dirty="0" smtClean="0"/>
              <a:t> </a:t>
            </a:r>
            <a:r>
              <a:rPr lang="en-US" dirty="0" err="1" smtClean="0"/>
              <a:t>dugo</a:t>
            </a:r>
            <a:r>
              <a:rPr lang="en-US" dirty="0" smtClean="0"/>
              <a:t> </a:t>
            </a:r>
            <a:r>
              <a:rPr lang="en-US" dirty="0" err="1" smtClean="0"/>
              <a:t>nezaposleni</a:t>
            </a:r>
            <a:r>
              <a:rPr lang="en-US" dirty="0" smtClean="0"/>
              <a:t> da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već</a:t>
            </a:r>
            <a:r>
              <a:rPr lang="en-US" dirty="0" smtClean="0"/>
              <a:t> </a:t>
            </a:r>
            <a:r>
              <a:rPr lang="en-US" dirty="0" err="1" smtClean="0"/>
              <a:t>odustali</a:t>
            </a:r>
            <a:r>
              <a:rPr lang="en-US" dirty="0" smtClean="0"/>
              <a:t> od </a:t>
            </a:r>
            <a:r>
              <a:rPr lang="en-US" dirty="0" err="1" smtClean="0"/>
              <a:t>potrage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poslom</a:t>
            </a:r>
            <a:r>
              <a:rPr lang="en-US" dirty="0" smtClean="0"/>
              <a:t>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prevelike</a:t>
            </a:r>
            <a:r>
              <a:rPr lang="en-US" dirty="0" smtClean="0"/>
              <a:t> </a:t>
            </a:r>
            <a:r>
              <a:rPr lang="en-US" dirty="0" err="1" smtClean="0"/>
              <a:t>konkurencije</a:t>
            </a:r>
            <a:r>
              <a:rPr lang="en-US" dirty="0" smtClean="0"/>
              <a:t>; </a:t>
            </a:r>
            <a:r>
              <a:rPr lang="en-US" dirty="0" err="1" smtClean="0"/>
              <a:t>oslabi</a:t>
            </a:r>
            <a:r>
              <a:rPr lang="en-US" dirty="0" smtClean="0"/>
              <a:t> li </a:t>
            </a:r>
            <a:r>
              <a:rPr lang="en-US" dirty="0" err="1" smtClean="0"/>
              <a:t>konkurencija</a:t>
            </a:r>
            <a:r>
              <a:rPr lang="en-US" dirty="0" smtClean="0"/>
              <a:t> </a:t>
            </a:r>
            <a:r>
              <a:rPr lang="en-US" dirty="0" err="1" smtClean="0"/>
              <a:t>oni</a:t>
            </a:r>
            <a:r>
              <a:rPr lang="en-US" dirty="0" smtClean="0"/>
              <a:t> se </a:t>
            </a:r>
            <a:r>
              <a:rPr lang="en-US" dirty="0" err="1" smtClean="0"/>
              <a:t>mogu</a:t>
            </a:r>
            <a:r>
              <a:rPr lang="en-US" dirty="0" smtClean="0"/>
              <a:t> </a:t>
            </a:r>
            <a:r>
              <a:rPr lang="en-US" dirty="0" err="1" smtClean="0"/>
              <a:t>ponovo</a:t>
            </a:r>
            <a:r>
              <a:rPr lang="en-US" dirty="0" smtClean="0"/>
              <a:t> </a:t>
            </a:r>
            <a:r>
              <a:rPr lang="en-US" dirty="0" err="1" smtClean="0"/>
              <a:t>aktivirati</a:t>
            </a:r>
            <a:r>
              <a:rPr lang="en-US" dirty="0" smtClean="0"/>
              <a:t> u </a:t>
            </a:r>
            <a:r>
              <a:rPr lang="en-US" dirty="0" err="1" smtClean="0"/>
              <a:t>potrazi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poslom</a:t>
            </a:r>
            <a:endParaRPr lang="en-US" dirty="0" smtClean="0"/>
          </a:p>
          <a:p>
            <a:endParaRPr lang="en-US" dirty="0"/>
          </a:p>
          <a:p>
            <a:pPr marL="0" indent="0" algn="ctr">
              <a:buNone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b="1" dirty="0" err="1" smtClean="0">
                <a:solidFill>
                  <a:srgbClr val="FF0000"/>
                </a:solidFill>
              </a:rPr>
              <a:t>Stopa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aktivnosti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(%) = </a:t>
            </a:r>
            <a:r>
              <a:rPr lang="en-US" b="1" dirty="0" smtClean="0">
                <a:solidFill>
                  <a:srgbClr val="FF0000"/>
                </a:solidFill>
              </a:rPr>
              <a:t>[</a:t>
            </a:r>
            <a:r>
              <a:rPr lang="en-US" b="1" dirty="0" err="1" smtClean="0">
                <a:solidFill>
                  <a:srgbClr val="FF0000"/>
                </a:solidFill>
              </a:rPr>
              <a:t>radna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snaga</a:t>
            </a:r>
            <a:r>
              <a:rPr lang="en-US" b="1" dirty="0" smtClean="0">
                <a:solidFill>
                  <a:srgbClr val="FF0000"/>
                </a:solidFill>
              </a:rPr>
              <a:t> / </a:t>
            </a:r>
            <a:r>
              <a:rPr lang="en-US" b="1" dirty="0" err="1" smtClean="0">
                <a:solidFill>
                  <a:srgbClr val="FF0000"/>
                </a:solidFill>
              </a:rPr>
              <a:t>radni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kontingent</a:t>
            </a:r>
            <a:r>
              <a:rPr lang="en-US" b="1" dirty="0" smtClean="0">
                <a:solidFill>
                  <a:srgbClr val="FF0000"/>
                </a:solidFill>
              </a:rPr>
              <a:t>] </a:t>
            </a:r>
            <a:r>
              <a:rPr lang="en-US" b="1" dirty="0">
                <a:solidFill>
                  <a:srgbClr val="FF0000"/>
                </a:solidFill>
              </a:rPr>
              <a:t>* 100%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96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Načini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mjerenja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nezaposlenosti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Administrativni</a:t>
            </a:r>
            <a:r>
              <a:rPr lang="en-US" b="1" dirty="0" smtClean="0"/>
              <a:t> </a:t>
            </a:r>
            <a:r>
              <a:rPr lang="en-US" b="1" dirty="0" err="1" smtClean="0"/>
              <a:t>pristup</a:t>
            </a:r>
            <a:r>
              <a:rPr lang="en-US" dirty="0" smtClean="0"/>
              <a:t> – </a:t>
            </a:r>
            <a:r>
              <a:rPr lang="en-US" dirty="0" err="1" smtClean="0"/>
              <a:t>zasniva</a:t>
            </a:r>
            <a:r>
              <a:rPr lang="en-US" dirty="0" smtClean="0"/>
              <a:t> se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podatcima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 smtClean="0"/>
              <a:t> </a:t>
            </a:r>
            <a:r>
              <a:rPr lang="en-US" dirty="0" err="1" smtClean="0"/>
              <a:t>službene</a:t>
            </a:r>
            <a:r>
              <a:rPr lang="en-US" dirty="0" smtClean="0"/>
              <a:t> </a:t>
            </a:r>
            <a:r>
              <a:rPr lang="en-US" dirty="0" err="1" smtClean="0"/>
              <a:t>evidencije</a:t>
            </a:r>
            <a:r>
              <a:rPr lang="en-US" dirty="0" smtClean="0"/>
              <a:t> HZZ-a o </a:t>
            </a:r>
            <a:r>
              <a:rPr lang="en-US" dirty="0" err="1" smtClean="0"/>
              <a:t>broju</a:t>
            </a:r>
            <a:r>
              <a:rPr lang="en-US" dirty="0" smtClean="0"/>
              <a:t> </a:t>
            </a:r>
            <a:r>
              <a:rPr lang="en-US" dirty="0" err="1" smtClean="0"/>
              <a:t>nezaposlenih</a:t>
            </a:r>
            <a:endParaRPr lang="en-US" dirty="0" smtClean="0"/>
          </a:p>
          <a:p>
            <a:r>
              <a:rPr lang="en-US" dirty="0" err="1" smtClean="0"/>
              <a:t>Nakon</a:t>
            </a:r>
            <a:r>
              <a:rPr lang="en-US" dirty="0" smtClean="0"/>
              <a:t> </a:t>
            </a:r>
            <a:r>
              <a:rPr lang="en-US" dirty="0" err="1" smtClean="0"/>
              <a:t>otkaza</a:t>
            </a:r>
            <a:r>
              <a:rPr lang="en-US" dirty="0" smtClean="0"/>
              <a:t>, da bi </a:t>
            </a:r>
            <a:r>
              <a:rPr lang="en-US" dirty="0" err="1" smtClean="0"/>
              <a:t>osoba</a:t>
            </a:r>
            <a:r>
              <a:rPr lang="en-US" dirty="0" smtClean="0"/>
              <a:t> </a:t>
            </a:r>
            <a:r>
              <a:rPr lang="en-US" dirty="0" err="1" smtClean="0"/>
              <a:t>ostala</a:t>
            </a:r>
            <a:r>
              <a:rPr lang="en-US" dirty="0" smtClean="0"/>
              <a:t> u </a:t>
            </a:r>
            <a:r>
              <a:rPr lang="en-US" dirty="0" err="1" smtClean="0"/>
              <a:t>evidenciji</a:t>
            </a:r>
            <a:r>
              <a:rPr lang="en-US" dirty="0" smtClean="0"/>
              <a:t> </a:t>
            </a:r>
            <a:r>
              <a:rPr lang="en-US" dirty="0" err="1" smtClean="0"/>
              <a:t>Zavoda</a:t>
            </a:r>
            <a:r>
              <a:rPr lang="en-US" dirty="0" smtClean="0"/>
              <a:t>, </a:t>
            </a:r>
            <a:r>
              <a:rPr lang="en-US" dirty="0" err="1" smtClean="0"/>
              <a:t>mora</a:t>
            </a:r>
            <a:r>
              <a:rPr lang="en-US" dirty="0" smtClean="0"/>
              <a:t> </a:t>
            </a:r>
            <a:r>
              <a:rPr lang="en-US" dirty="0" err="1" smtClean="0"/>
              <a:t>ispunjavati</a:t>
            </a:r>
            <a:r>
              <a:rPr lang="en-US" dirty="0" smtClean="0"/>
              <a:t> </a:t>
            </a:r>
            <a:r>
              <a:rPr lang="en-US" dirty="0" err="1" smtClean="0"/>
              <a:t>uvjete</a:t>
            </a:r>
            <a:r>
              <a:rPr lang="en-US" dirty="0" smtClean="0"/>
              <a:t>: </a:t>
            </a:r>
            <a:r>
              <a:rPr lang="en-US" dirty="0" err="1" smtClean="0"/>
              <a:t>javljati</a:t>
            </a:r>
            <a:r>
              <a:rPr lang="en-US" dirty="0" smtClean="0"/>
              <a:t> se </a:t>
            </a:r>
            <a:r>
              <a:rPr lang="en-US" dirty="0" err="1" smtClean="0"/>
              <a:t>jednom</a:t>
            </a:r>
            <a:r>
              <a:rPr lang="en-US" dirty="0" smtClean="0"/>
              <a:t> </a:t>
            </a:r>
            <a:r>
              <a:rPr lang="en-US" dirty="0" err="1" smtClean="0"/>
              <a:t>mjesečno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Zavod</a:t>
            </a:r>
            <a:r>
              <a:rPr lang="en-US" dirty="0" smtClean="0"/>
              <a:t>, </a:t>
            </a:r>
            <a:r>
              <a:rPr lang="en-US" dirty="0" err="1" smtClean="0"/>
              <a:t>sudjelovati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grupnim</a:t>
            </a:r>
            <a:r>
              <a:rPr lang="en-US" dirty="0" smtClean="0"/>
              <a:t> i </a:t>
            </a:r>
            <a:r>
              <a:rPr lang="en-US" dirty="0" err="1" smtClean="0"/>
              <a:t>individualnim</a:t>
            </a:r>
            <a:r>
              <a:rPr lang="en-US" dirty="0" smtClean="0"/>
              <a:t> </a:t>
            </a:r>
            <a:r>
              <a:rPr lang="en-US" dirty="0" err="1" smtClean="0"/>
              <a:t>savjetovanjima</a:t>
            </a:r>
            <a:r>
              <a:rPr lang="en-US" dirty="0" smtClean="0"/>
              <a:t> i </a:t>
            </a:r>
            <a:r>
              <a:rPr lang="en-US" dirty="0" err="1" smtClean="0"/>
              <a:t>aktivno</a:t>
            </a:r>
            <a:r>
              <a:rPr lang="en-US" dirty="0" smtClean="0"/>
              <a:t> </a:t>
            </a:r>
            <a:r>
              <a:rPr lang="en-US" dirty="0" err="1" smtClean="0"/>
              <a:t>tražiti</a:t>
            </a:r>
            <a:r>
              <a:rPr lang="en-US" dirty="0" smtClean="0"/>
              <a:t> </a:t>
            </a:r>
            <a:r>
              <a:rPr lang="en-US" dirty="0" err="1" smtClean="0"/>
              <a:t>posao</a:t>
            </a:r>
            <a:endParaRPr lang="en-US" dirty="0" smtClean="0"/>
          </a:p>
          <a:p>
            <a:r>
              <a:rPr lang="en-US" dirty="0" err="1" smtClean="0"/>
              <a:t>Nepoštivanje</a:t>
            </a:r>
            <a:r>
              <a:rPr lang="en-US" dirty="0" smtClean="0"/>
              <a:t> </a:t>
            </a:r>
            <a:r>
              <a:rPr lang="en-US" dirty="0" err="1" smtClean="0"/>
              <a:t>jednog</a:t>
            </a:r>
            <a:r>
              <a:rPr lang="en-US" dirty="0" smtClean="0"/>
              <a:t> od </a:t>
            </a:r>
            <a:r>
              <a:rPr lang="en-US" dirty="0" err="1" smtClean="0"/>
              <a:t>uvjeta</a:t>
            </a:r>
            <a:r>
              <a:rPr lang="en-US" dirty="0" smtClean="0"/>
              <a:t> </a:t>
            </a:r>
            <a:r>
              <a:rPr lang="en-US" dirty="0" err="1" smtClean="0"/>
              <a:t>dovodi</a:t>
            </a:r>
            <a:r>
              <a:rPr lang="en-US" dirty="0" smtClean="0"/>
              <a:t> do </a:t>
            </a:r>
            <a:r>
              <a:rPr lang="en-US" dirty="0" err="1" smtClean="0"/>
              <a:t>izbacivanja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liste</a:t>
            </a:r>
            <a:r>
              <a:rPr lang="en-US" dirty="0" smtClean="0"/>
              <a:t> </a:t>
            </a:r>
            <a:r>
              <a:rPr lang="en-US" dirty="0" err="1" smtClean="0"/>
              <a:t>nezposlenih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06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Anketni</a:t>
            </a:r>
            <a:r>
              <a:rPr lang="en-US" b="1" dirty="0" smtClean="0"/>
              <a:t> </a:t>
            </a:r>
            <a:r>
              <a:rPr lang="en-US" b="1" dirty="0" err="1" smtClean="0"/>
              <a:t>pristup</a:t>
            </a:r>
            <a:r>
              <a:rPr lang="en-US" dirty="0" smtClean="0"/>
              <a:t> – </a:t>
            </a:r>
            <a:r>
              <a:rPr lang="en-US" dirty="0" err="1" smtClean="0"/>
              <a:t>provodi</a:t>
            </a:r>
            <a:r>
              <a:rPr lang="en-US" dirty="0" smtClean="0"/>
              <a:t> se </a:t>
            </a:r>
            <a:r>
              <a:rPr lang="en-US" dirty="0" err="1" smtClean="0"/>
              <a:t>prema</a:t>
            </a:r>
            <a:r>
              <a:rPr lang="en-US" dirty="0" smtClean="0"/>
              <a:t> </a:t>
            </a:r>
            <a:r>
              <a:rPr lang="en-US" dirty="0" err="1" smtClean="0"/>
              <a:t>uputama</a:t>
            </a:r>
            <a:r>
              <a:rPr lang="en-US" dirty="0" smtClean="0"/>
              <a:t> </a:t>
            </a:r>
            <a:r>
              <a:rPr lang="en-US" dirty="0" err="1" smtClean="0"/>
              <a:t>Međunaordne</a:t>
            </a:r>
            <a:r>
              <a:rPr lang="en-US" dirty="0" smtClean="0"/>
              <a:t> </a:t>
            </a:r>
            <a:r>
              <a:rPr lang="en-US" dirty="0" err="1" smtClean="0"/>
              <a:t>organizacije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ILO (</a:t>
            </a:r>
            <a:r>
              <a:rPr lang="en-US" dirty="0" err="1" smtClean="0"/>
              <a:t>engl.</a:t>
            </a:r>
            <a:r>
              <a:rPr lang="en-US" dirty="0" smtClean="0"/>
              <a:t> </a:t>
            </a:r>
            <a:r>
              <a:rPr lang="en-US" i="1" dirty="0" smtClean="0"/>
              <a:t>International Labor Organization</a:t>
            </a:r>
            <a:r>
              <a:rPr lang="en-US" dirty="0" smtClean="0"/>
              <a:t>)</a:t>
            </a:r>
          </a:p>
          <a:p>
            <a:r>
              <a:rPr lang="en-US" u="sng" dirty="0" err="1" smtClean="0"/>
              <a:t>Zaposlena</a:t>
            </a:r>
            <a:r>
              <a:rPr lang="en-US" u="sng" dirty="0" smtClean="0"/>
              <a:t> </a:t>
            </a:r>
            <a:r>
              <a:rPr lang="en-US" u="sng" dirty="0" err="1" smtClean="0"/>
              <a:t>osoba</a:t>
            </a:r>
            <a:r>
              <a:rPr lang="en-US" dirty="0" smtClean="0"/>
              <a:t> – </a:t>
            </a:r>
            <a:r>
              <a:rPr lang="en-US" dirty="0" err="1" smtClean="0"/>
              <a:t>radi</a:t>
            </a:r>
            <a:r>
              <a:rPr lang="en-US" dirty="0" smtClean="0"/>
              <a:t> </a:t>
            </a:r>
            <a:r>
              <a:rPr lang="en-US" dirty="0" err="1" smtClean="0"/>
              <a:t>barem</a:t>
            </a:r>
            <a:r>
              <a:rPr lang="en-US" dirty="0" smtClean="0"/>
              <a:t> </a:t>
            </a:r>
            <a:r>
              <a:rPr lang="en-US" dirty="0" err="1" smtClean="0"/>
              <a:t>jedan</a:t>
            </a:r>
            <a:r>
              <a:rPr lang="en-US" dirty="0" smtClean="0"/>
              <a:t> sat </a:t>
            </a:r>
            <a:r>
              <a:rPr lang="en-US" dirty="0" err="1" smtClean="0"/>
              <a:t>tjedno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plaćanje</a:t>
            </a:r>
            <a:r>
              <a:rPr lang="en-US" dirty="0" smtClean="0"/>
              <a:t> u </a:t>
            </a:r>
            <a:r>
              <a:rPr lang="en-US" dirty="0" err="1" smtClean="0"/>
              <a:t>novcu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naturi</a:t>
            </a:r>
            <a:endParaRPr lang="en-US" dirty="0" smtClean="0"/>
          </a:p>
          <a:p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razliku</a:t>
            </a:r>
            <a:r>
              <a:rPr lang="en-US" dirty="0" smtClean="0"/>
              <a:t> od </a:t>
            </a:r>
            <a:r>
              <a:rPr lang="en-US" dirty="0" err="1" smtClean="0"/>
              <a:t>administrativnog</a:t>
            </a:r>
            <a:r>
              <a:rPr lang="en-US" dirty="0" smtClean="0"/>
              <a:t> </a:t>
            </a:r>
            <a:r>
              <a:rPr lang="en-US" dirty="0" err="1" smtClean="0"/>
              <a:t>pristupa</a:t>
            </a:r>
            <a:r>
              <a:rPr lang="en-US" dirty="0" smtClean="0"/>
              <a:t>, </a:t>
            </a:r>
            <a:r>
              <a:rPr lang="en-US" dirty="0" err="1" smtClean="0"/>
              <a:t>kod</a:t>
            </a:r>
            <a:r>
              <a:rPr lang="en-US" dirty="0" smtClean="0"/>
              <a:t> </a:t>
            </a:r>
            <a:r>
              <a:rPr lang="en-US" dirty="0" err="1" smtClean="0"/>
              <a:t>anketnog</a:t>
            </a:r>
            <a:r>
              <a:rPr lang="en-US" dirty="0" smtClean="0"/>
              <a:t> </a:t>
            </a:r>
            <a:r>
              <a:rPr lang="en-US" dirty="0" err="1" smtClean="0"/>
              <a:t>nije</a:t>
            </a:r>
            <a:r>
              <a:rPr lang="en-US" dirty="0" smtClean="0"/>
              <a:t> </a:t>
            </a:r>
            <a:r>
              <a:rPr lang="en-US" dirty="0" err="1" smtClean="0"/>
              <a:t>potreban</a:t>
            </a:r>
            <a:r>
              <a:rPr lang="en-US" dirty="0" smtClean="0"/>
              <a:t> </a:t>
            </a:r>
            <a:r>
              <a:rPr lang="en-US" dirty="0" err="1" smtClean="0"/>
              <a:t>ugovor</a:t>
            </a:r>
            <a:r>
              <a:rPr lang="en-US" dirty="0" smtClean="0"/>
              <a:t> o </a:t>
            </a:r>
            <a:r>
              <a:rPr lang="en-US" dirty="0" err="1" smtClean="0"/>
              <a:t>radu</a:t>
            </a:r>
            <a:r>
              <a:rPr lang="en-US" dirty="0" smtClean="0"/>
              <a:t> </a:t>
            </a:r>
          </a:p>
          <a:p>
            <a:r>
              <a:rPr lang="en-US" u="sng" dirty="0" err="1" smtClean="0"/>
              <a:t>Nezaposlena</a:t>
            </a:r>
            <a:r>
              <a:rPr lang="en-US" u="sng" dirty="0" smtClean="0"/>
              <a:t> </a:t>
            </a:r>
            <a:r>
              <a:rPr lang="en-US" u="sng" dirty="0" err="1" smtClean="0"/>
              <a:t>osoba</a:t>
            </a:r>
            <a:r>
              <a:rPr lang="en-US" dirty="0" smtClean="0"/>
              <a:t> – ne </a:t>
            </a:r>
            <a:r>
              <a:rPr lang="en-US" dirty="0" err="1" smtClean="0"/>
              <a:t>obavlja</a:t>
            </a:r>
            <a:r>
              <a:rPr lang="en-US" dirty="0" smtClean="0"/>
              <a:t> </a:t>
            </a:r>
            <a:r>
              <a:rPr lang="en-US" dirty="0" err="1" smtClean="0"/>
              <a:t>posao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plaćanje</a:t>
            </a:r>
            <a:r>
              <a:rPr lang="en-US" dirty="0" smtClean="0"/>
              <a:t> </a:t>
            </a:r>
            <a:r>
              <a:rPr lang="en-US" dirty="0" err="1" smtClean="0"/>
              <a:t>ali</a:t>
            </a:r>
            <a:r>
              <a:rPr lang="en-US" dirty="0" smtClean="0"/>
              <a:t> </a:t>
            </a:r>
            <a:r>
              <a:rPr lang="en-US" dirty="0" err="1" smtClean="0"/>
              <a:t>ga</a:t>
            </a:r>
            <a:r>
              <a:rPr lang="en-US" dirty="0" smtClean="0"/>
              <a:t> </a:t>
            </a:r>
            <a:r>
              <a:rPr lang="en-US" dirty="0" err="1" smtClean="0"/>
              <a:t>aktivno</a:t>
            </a:r>
            <a:r>
              <a:rPr lang="en-US" dirty="0" smtClean="0"/>
              <a:t> </a:t>
            </a:r>
            <a:r>
              <a:rPr lang="en-US" dirty="0" err="1" smtClean="0"/>
              <a:t>traži</a:t>
            </a:r>
            <a:r>
              <a:rPr lang="en-US" dirty="0" smtClean="0"/>
              <a:t>,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tjedan</a:t>
            </a:r>
            <a:r>
              <a:rPr lang="en-US" dirty="0" smtClean="0"/>
              <a:t> </a:t>
            </a:r>
            <a:r>
              <a:rPr lang="en-US" dirty="0" err="1" smtClean="0"/>
              <a:t>dana</a:t>
            </a:r>
            <a:r>
              <a:rPr lang="en-US" dirty="0" smtClean="0"/>
              <a:t> </a:t>
            </a:r>
            <a:r>
              <a:rPr lang="en-US" dirty="0" err="1" smtClean="0"/>
              <a:t>prije</a:t>
            </a:r>
            <a:r>
              <a:rPr lang="en-US" dirty="0" smtClean="0"/>
              <a:t> </a:t>
            </a:r>
            <a:r>
              <a:rPr lang="en-US" dirty="0" err="1" smtClean="0"/>
              <a:t>ankete</a:t>
            </a:r>
            <a:r>
              <a:rPr lang="en-US" dirty="0" smtClean="0"/>
              <a:t> </a:t>
            </a:r>
            <a:r>
              <a:rPr lang="en-US" dirty="0" err="1" smtClean="0"/>
              <a:t>nije</a:t>
            </a:r>
            <a:r>
              <a:rPr lang="en-US" dirty="0" smtClean="0"/>
              <a:t> </a:t>
            </a:r>
            <a:r>
              <a:rPr lang="en-US" dirty="0" err="1" smtClean="0"/>
              <a:t>radila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13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Vrste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nezaposlenosti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Frikcijska</a:t>
            </a:r>
            <a:r>
              <a:rPr lang="en-US" b="1" dirty="0" smtClean="0"/>
              <a:t> </a:t>
            </a:r>
            <a:r>
              <a:rPr lang="en-US" b="1" dirty="0" err="1" smtClean="0"/>
              <a:t>nezaposlenost</a:t>
            </a:r>
            <a:r>
              <a:rPr lang="en-US" dirty="0" smtClean="0"/>
              <a:t> – </a:t>
            </a:r>
            <a:r>
              <a:rPr lang="en-US" dirty="0" err="1" smtClean="0"/>
              <a:t>nastaje</a:t>
            </a:r>
            <a:r>
              <a:rPr lang="en-US" dirty="0" smtClean="0"/>
              <a:t>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prirodnog</a:t>
            </a:r>
            <a:r>
              <a:rPr lang="en-US" dirty="0" smtClean="0"/>
              <a:t> </a:t>
            </a:r>
            <a:r>
              <a:rPr lang="en-US" dirty="0" err="1" smtClean="0"/>
              <a:t>kretanja</a:t>
            </a:r>
            <a:r>
              <a:rPr lang="en-US" dirty="0" smtClean="0"/>
              <a:t> </a:t>
            </a:r>
            <a:r>
              <a:rPr lang="en-US" dirty="0" err="1" smtClean="0"/>
              <a:t>osoba</a:t>
            </a:r>
            <a:r>
              <a:rPr lang="en-US" dirty="0" smtClean="0"/>
              <a:t> </a:t>
            </a:r>
            <a:r>
              <a:rPr lang="en-US" dirty="0" err="1" smtClean="0"/>
              <a:t>kroz</a:t>
            </a:r>
            <a:r>
              <a:rPr lang="en-US" dirty="0" smtClean="0"/>
              <a:t> </a:t>
            </a:r>
            <a:r>
              <a:rPr lang="en-US" dirty="0" err="1" smtClean="0"/>
              <a:t>različite</a:t>
            </a:r>
            <a:r>
              <a:rPr lang="en-US" dirty="0" smtClean="0"/>
              <a:t> </a:t>
            </a:r>
            <a:r>
              <a:rPr lang="en-US" dirty="0" err="1" smtClean="0"/>
              <a:t>poslove</a:t>
            </a:r>
            <a:r>
              <a:rPr lang="en-US" dirty="0" smtClean="0"/>
              <a:t>, </a:t>
            </a:r>
            <a:r>
              <a:rPr lang="en-US" dirty="0" err="1" smtClean="0"/>
              <a:t>različita</a:t>
            </a:r>
            <a:r>
              <a:rPr lang="en-US" dirty="0" smtClean="0"/>
              <a:t> </a:t>
            </a:r>
            <a:r>
              <a:rPr lang="en-US" dirty="0" err="1" smtClean="0"/>
              <a:t>područja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različite</a:t>
            </a:r>
            <a:r>
              <a:rPr lang="en-US" dirty="0" smtClean="0"/>
              <a:t> </a:t>
            </a:r>
            <a:r>
              <a:rPr lang="en-US" dirty="0" err="1" smtClean="0"/>
              <a:t>stadije</a:t>
            </a:r>
            <a:r>
              <a:rPr lang="en-US" dirty="0" smtClean="0"/>
              <a:t> </a:t>
            </a:r>
            <a:r>
              <a:rPr lang="en-US" dirty="0" err="1" smtClean="0"/>
              <a:t>životnog</a:t>
            </a:r>
            <a:r>
              <a:rPr lang="en-US" dirty="0" smtClean="0"/>
              <a:t> </a:t>
            </a:r>
            <a:r>
              <a:rPr lang="en-US" dirty="0" err="1" smtClean="0"/>
              <a:t>ciklusa</a:t>
            </a:r>
            <a:endParaRPr lang="en-US" dirty="0" smtClean="0"/>
          </a:p>
          <a:p>
            <a:r>
              <a:rPr lang="en-US" dirty="0" err="1" smtClean="0"/>
              <a:t>Studenti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traže</a:t>
            </a:r>
            <a:r>
              <a:rPr lang="en-US" dirty="0" smtClean="0"/>
              <a:t> </a:t>
            </a:r>
            <a:r>
              <a:rPr lang="en-US" dirty="0" err="1" smtClean="0"/>
              <a:t>posao</a:t>
            </a:r>
            <a:r>
              <a:rPr lang="en-US" dirty="0" smtClean="0"/>
              <a:t>, </a:t>
            </a:r>
            <a:r>
              <a:rPr lang="en-US" dirty="0" err="1" smtClean="0"/>
              <a:t>radnici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samovoljno</a:t>
            </a:r>
            <a:r>
              <a:rPr lang="en-US" dirty="0" smtClean="0"/>
              <a:t> </a:t>
            </a:r>
            <a:r>
              <a:rPr lang="en-US" dirty="0" err="1" smtClean="0"/>
              <a:t>mijenjaju</a:t>
            </a:r>
            <a:r>
              <a:rPr lang="en-US" dirty="0" smtClean="0"/>
              <a:t> </a:t>
            </a:r>
            <a:r>
              <a:rPr lang="en-US" dirty="0" err="1" smtClean="0"/>
              <a:t>posao</a:t>
            </a:r>
            <a:r>
              <a:rPr lang="en-US" dirty="0"/>
              <a:t> </a:t>
            </a:r>
            <a:r>
              <a:rPr lang="en-US" dirty="0" smtClean="0"/>
              <a:t>pa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privremeno</a:t>
            </a:r>
            <a:r>
              <a:rPr lang="en-US" dirty="0" smtClean="0"/>
              <a:t> </a:t>
            </a:r>
            <a:r>
              <a:rPr lang="en-US" dirty="0" err="1" smtClean="0"/>
              <a:t>nezaposleni</a:t>
            </a:r>
            <a:endParaRPr lang="en-US" dirty="0" smtClean="0"/>
          </a:p>
          <a:p>
            <a:r>
              <a:rPr lang="en-US" dirty="0" err="1" smtClean="0"/>
              <a:t>Uglavnom</a:t>
            </a:r>
            <a:r>
              <a:rPr lang="en-US" dirty="0" smtClean="0"/>
              <a:t> </a:t>
            </a:r>
            <a:r>
              <a:rPr lang="en-US" dirty="0" err="1" smtClean="0"/>
              <a:t>bezazlena</a:t>
            </a:r>
            <a:r>
              <a:rPr lang="en-US" dirty="0"/>
              <a:t> </a:t>
            </a:r>
            <a:r>
              <a:rPr lang="en-US" dirty="0" smtClean="0"/>
              <a:t>i </a:t>
            </a:r>
            <a:r>
              <a:rPr lang="en-US" dirty="0" err="1" smtClean="0"/>
              <a:t>dobrovoljna</a:t>
            </a:r>
            <a:endParaRPr lang="en-US" dirty="0" smtClean="0"/>
          </a:p>
          <a:p>
            <a:r>
              <a:rPr lang="en-US" dirty="0" err="1" smtClean="0"/>
              <a:t>Teoretski</a:t>
            </a:r>
            <a:r>
              <a:rPr lang="en-US" dirty="0" smtClean="0"/>
              <a:t>, </a:t>
            </a:r>
            <a:r>
              <a:rPr lang="en-US" dirty="0" err="1" smtClean="0"/>
              <a:t>ovakva</a:t>
            </a:r>
            <a:r>
              <a:rPr lang="en-US" dirty="0" smtClean="0"/>
              <a:t> </a:t>
            </a:r>
            <a:r>
              <a:rPr lang="en-US" dirty="0" err="1" smtClean="0"/>
              <a:t>nezaposlenost</a:t>
            </a:r>
            <a:r>
              <a:rPr lang="en-US" dirty="0" smtClean="0"/>
              <a:t> </a:t>
            </a:r>
            <a:r>
              <a:rPr lang="en-US" dirty="0" err="1" smtClean="0"/>
              <a:t>implicira</a:t>
            </a:r>
            <a:r>
              <a:rPr lang="en-US" dirty="0" smtClean="0"/>
              <a:t> </a:t>
            </a:r>
            <a:r>
              <a:rPr lang="en-US" dirty="0" err="1" smtClean="0"/>
              <a:t>osvještenost</a:t>
            </a:r>
            <a:r>
              <a:rPr lang="en-US" dirty="0" smtClean="0"/>
              <a:t> </a:t>
            </a:r>
            <a:r>
              <a:rPr lang="en-US" dirty="0" err="1" smtClean="0"/>
              <a:t>radne</a:t>
            </a:r>
            <a:r>
              <a:rPr lang="en-US" dirty="0" smtClean="0"/>
              <a:t> </a:t>
            </a:r>
            <a:r>
              <a:rPr lang="en-US" dirty="0" err="1" smtClean="0"/>
              <a:t>snage</a:t>
            </a:r>
            <a:r>
              <a:rPr lang="en-US" dirty="0" smtClean="0"/>
              <a:t> o </a:t>
            </a:r>
            <a:r>
              <a:rPr lang="en-US" dirty="0" err="1" smtClean="0"/>
              <a:t>različitim</a:t>
            </a:r>
            <a:r>
              <a:rPr lang="en-US" dirty="0" smtClean="0"/>
              <a:t> </a:t>
            </a:r>
            <a:r>
              <a:rPr lang="en-US" dirty="0" err="1" smtClean="0"/>
              <a:t>uvjetima</a:t>
            </a:r>
            <a:r>
              <a:rPr lang="en-US" dirty="0" smtClean="0"/>
              <a:t> i </a:t>
            </a:r>
            <a:r>
              <a:rPr lang="en-US" dirty="0" err="1" smtClean="0"/>
              <a:t>pogodnostima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različitim</a:t>
            </a:r>
            <a:r>
              <a:rPr lang="en-US" dirty="0" smtClean="0"/>
              <a:t> </a:t>
            </a:r>
            <a:r>
              <a:rPr lang="en-US" dirty="0" err="1" smtClean="0"/>
              <a:t>radnim</a:t>
            </a:r>
            <a:r>
              <a:rPr lang="en-US" dirty="0" smtClean="0"/>
              <a:t> </a:t>
            </a:r>
            <a:r>
              <a:rPr lang="en-US" dirty="0" err="1" smtClean="0"/>
              <a:t>mjestima</a:t>
            </a:r>
            <a:r>
              <a:rPr lang="en-US" dirty="0" smtClean="0"/>
              <a:t>,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jednostavnost</a:t>
            </a:r>
            <a:r>
              <a:rPr lang="en-US" dirty="0" smtClean="0"/>
              <a:t> </a:t>
            </a:r>
            <a:r>
              <a:rPr lang="en-US" dirty="0" err="1" smtClean="0"/>
              <a:t>prelaska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posao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posao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69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Strukturna</a:t>
            </a:r>
            <a:r>
              <a:rPr lang="en-US" b="1" dirty="0" smtClean="0"/>
              <a:t> </a:t>
            </a:r>
            <a:r>
              <a:rPr lang="en-US" b="1" dirty="0" err="1" smtClean="0"/>
              <a:t>nezaposlenost</a:t>
            </a:r>
            <a:r>
              <a:rPr lang="en-US" dirty="0" smtClean="0"/>
              <a:t> – </a:t>
            </a:r>
            <a:r>
              <a:rPr lang="en-US" dirty="0" err="1" smtClean="0"/>
              <a:t>rezultat</a:t>
            </a:r>
            <a:r>
              <a:rPr lang="en-US" dirty="0" smtClean="0"/>
              <a:t> </a:t>
            </a:r>
            <a:r>
              <a:rPr lang="en-US" dirty="0" err="1" smtClean="0"/>
              <a:t>nepodudarnosti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i </a:t>
            </a:r>
            <a:r>
              <a:rPr lang="en-US" dirty="0" err="1" smtClean="0"/>
              <a:t>potražnje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određenim</a:t>
            </a:r>
            <a:r>
              <a:rPr lang="en-US" dirty="0" smtClean="0"/>
              <a:t> </a:t>
            </a:r>
            <a:r>
              <a:rPr lang="en-US" dirty="0" err="1" smtClean="0"/>
              <a:t>zanimanjima</a:t>
            </a:r>
            <a:endParaRPr lang="en-US" dirty="0" smtClean="0"/>
          </a:p>
          <a:p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razliku</a:t>
            </a:r>
            <a:r>
              <a:rPr lang="en-US" dirty="0" smtClean="0"/>
              <a:t> od </a:t>
            </a:r>
            <a:r>
              <a:rPr lang="en-US" dirty="0" err="1" smtClean="0"/>
              <a:t>frikcijske</a:t>
            </a:r>
            <a:r>
              <a:rPr lang="en-US" dirty="0" smtClean="0"/>
              <a:t>, </a:t>
            </a:r>
            <a:r>
              <a:rPr lang="en-US" dirty="0" err="1" smtClean="0"/>
              <a:t>strukturna</a:t>
            </a:r>
            <a:r>
              <a:rPr lang="en-US" dirty="0" smtClean="0"/>
              <a:t> </a:t>
            </a:r>
            <a:r>
              <a:rPr lang="en-US" dirty="0" err="1" smtClean="0"/>
              <a:t>nezaposlenost</a:t>
            </a:r>
            <a:r>
              <a:rPr lang="en-US" dirty="0" smtClean="0"/>
              <a:t> </a:t>
            </a:r>
            <a:r>
              <a:rPr lang="en-US" dirty="0" err="1" smtClean="0"/>
              <a:t>vrlo</a:t>
            </a:r>
            <a:r>
              <a:rPr lang="en-US" dirty="0" smtClean="0"/>
              <a:t> </a:t>
            </a:r>
            <a:r>
              <a:rPr lang="en-US" dirty="0" err="1" smtClean="0"/>
              <a:t>često</a:t>
            </a:r>
            <a:r>
              <a:rPr lang="en-US" dirty="0" smtClean="0"/>
              <a:t> </a:t>
            </a:r>
            <a:r>
              <a:rPr lang="en-US" dirty="0" err="1" smtClean="0"/>
              <a:t>prerasta</a:t>
            </a:r>
            <a:r>
              <a:rPr lang="en-US" dirty="0" smtClean="0"/>
              <a:t> u </a:t>
            </a:r>
            <a:r>
              <a:rPr lang="en-US" dirty="0" err="1" smtClean="0"/>
              <a:t>dugoročnu</a:t>
            </a:r>
            <a:r>
              <a:rPr lang="en-US" dirty="0" smtClean="0"/>
              <a:t> </a:t>
            </a:r>
            <a:r>
              <a:rPr lang="en-US" dirty="0" err="1" smtClean="0"/>
              <a:t>nezaposlenost</a:t>
            </a:r>
            <a:endParaRPr lang="en-US" dirty="0" smtClean="0"/>
          </a:p>
          <a:p>
            <a:r>
              <a:rPr lang="en-US" dirty="0" err="1" smtClean="0"/>
              <a:t>Vjerojatnost</a:t>
            </a:r>
            <a:r>
              <a:rPr lang="en-US" dirty="0" smtClean="0"/>
              <a:t> da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pronaći</a:t>
            </a:r>
            <a:r>
              <a:rPr lang="en-US" dirty="0" smtClean="0"/>
              <a:t> </a:t>
            </a:r>
            <a:r>
              <a:rPr lang="en-US" dirty="0" err="1" smtClean="0"/>
              <a:t>novi</a:t>
            </a:r>
            <a:r>
              <a:rPr lang="en-US" dirty="0" smtClean="0"/>
              <a:t> </a:t>
            </a:r>
            <a:r>
              <a:rPr lang="en-US" dirty="0" err="1" smtClean="0"/>
              <a:t>posao</a:t>
            </a:r>
            <a:r>
              <a:rPr lang="en-US" dirty="0" smtClean="0"/>
              <a:t> </a:t>
            </a:r>
            <a:r>
              <a:rPr lang="en-US" dirty="0" err="1" smtClean="0"/>
              <a:t>niska</a:t>
            </a:r>
            <a:r>
              <a:rPr lang="en-US" dirty="0" smtClean="0"/>
              <a:t> je s </a:t>
            </a:r>
            <a:r>
              <a:rPr lang="en-US" dirty="0" err="1" smtClean="0"/>
              <a:t>obzirom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to da se </a:t>
            </a:r>
            <a:r>
              <a:rPr lang="en-US" dirty="0" err="1" smtClean="0"/>
              <a:t>struktura</a:t>
            </a:r>
            <a:r>
              <a:rPr lang="en-US" dirty="0" smtClean="0"/>
              <a:t> </a:t>
            </a:r>
            <a:r>
              <a:rPr lang="en-US" dirty="0" err="1" smtClean="0"/>
              <a:t>ekonomija</a:t>
            </a:r>
            <a:r>
              <a:rPr lang="en-US" dirty="0" smtClean="0"/>
              <a:t> </a:t>
            </a:r>
            <a:r>
              <a:rPr lang="en-US" dirty="0" err="1" smtClean="0"/>
              <a:t>promijenila</a:t>
            </a:r>
            <a:endParaRPr lang="en-US" dirty="0" smtClean="0"/>
          </a:p>
          <a:p>
            <a:endParaRPr lang="en-US" dirty="0"/>
          </a:p>
          <a:p>
            <a:r>
              <a:rPr lang="en-US" b="1" dirty="0" err="1" smtClean="0"/>
              <a:t>Ciklička</a:t>
            </a:r>
            <a:r>
              <a:rPr lang="en-US" b="1" dirty="0" smtClean="0"/>
              <a:t> </a:t>
            </a:r>
            <a:r>
              <a:rPr lang="en-US" b="1" dirty="0" err="1" smtClean="0"/>
              <a:t>nezaposlenost</a:t>
            </a:r>
            <a:r>
              <a:rPr lang="en-US" dirty="0" smtClean="0"/>
              <a:t> – </a:t>
            </a:r>
            <a:r>
              <a:rPr lang="en-US" dirty="0" err="1" smtClean="0"/>
              <a:t>javlja</a:t>
            </a:r>
            <a:r>
              <a:rPr lang="en-US" dirty="0" smtClean="0"/>
              <a:t> se </a:t>
            </a:r>
            <a:r>
              <a:rPr lang="en-US" dirty="0" err="1" smtClean="0"/>
              <a:t>kada</a:t>
            </a:r>
            <a:r>
              <a:rPr lang="en-US" dirty="0" smtClean="0"/>
              <a:t> se </a:t>
            </a:r>
            <a:r>
              <a:rPr lang="en-US" dirty="0" err="1" smtClean="0"/>
              <a:t>sveukupna</a:t>
            </a:r>
            <a:r>
              <a:rPr lang="en-US" dirty="0" smtClean="0"/>
              <a:t> </a:t>
            </a:r>
            <a:r>
              <a:rPr lang="en-US" dirty="0" err="1" smtClean="0"/>
              <a:t>potražnja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radom</a:t>
            </a:r>
            <a:r>
              <a:rPr lang="en-US" dirty="0" smtClean="0"/>
              <a:t> u </a:t>
            </a:r>
            <a:r>
              <a:rPr lang="en-US" dirty="0" err="1" smtClean="0"/>
              <a:t>gospodarstvu</a:t>
            </a:r>
            <a:r>
              <a:rPr lang="en-US" dirty="0" smtClean="0"/>
              <a:t> </a:t>
            </a:r>
            <a:r>
              <a:rPr lang="en-US" dirty="0" err="1" smtClean="0"/>
              <a:t>smanji</a:t>
            </a:r>
            <a:r>
              <a:rPr lang="en-US" dirty="0" smtClean="0"/>
              <a:t>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cikličkog</a:t>
            </a:r>
            <a:r>
              <a:rPr lang="en-US" dirty="0" smtClean="0"/>
              <a:t> </a:t>
            </a:r>
            <a:r>
              <a:rPr lang="en-US" dirty="0" err="1" smtClean="0"/>
              <a:t>smanjenja</a:t>
            </a:r>
            <a:r>
              <a:rPr lang="en-US" dirty="0" smtClean="0"/>
              <a:t> </a:t>
            </a:r>
            <a:r>
              <a:rPr lang="en-US" dirty="0" err="1" smtClean="0"/>
              <a:t>gospodarske</a:t>
            </a:r>
            <a:r>
              <a:rPr lang="en-US" dirty="0" smtClean="0"/>
              <a:t> </a:t>
            </a:r>
            <a:r>
              <a:rPr lang="en-US" dirty="0" err="1" smtClean="0"/>
              <a:t>aktivnosti</a:t>
            </a:r>
            <a:r>
              <a:rPr lang="en-US" dirty="0" smtClean="0"/>
              <a:t> (</a:t>
            </a:r>
            <a:r>
              <a:rPr lang="en-US" dirty="0" err="1" smtClean="0"/>
              <a:t>recesije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ekonomska</a:t>
            </a:r>
            <a:r>
              <a:rPr lang="en-US" dirty="0" smtClean="0"/>
              <a:t> </a:t>
            </a:r>
            <a:r>
              <a:rPr lang="en-US" dirty="0" err="1" smtClean="0"/>
              <a:t>aktivnost</a:t>
            </a:r>
            <a:r>
              <a:rPr lang="en-US" dirty="0" smtClean="0"/>
              <a:t>, </a:t>
            </a:r>
            <a:r>
              <a:rPr lang="en-US" dirty="0" err="1" smtClean="0"/>
              <a:t>padaju</a:t>
            </a:r>
            <a:r>
              <a:rPr lang="en-US" dirty="0" smtClean="0"/>
              <a:t> </a:t>
            </a:r>
            <a:r>
              <a:rPr lang="en-US" dirty="0" err="1" smtClean="0"/>
              <a:t>potrošnja</a:t>
            </a:r>
            <a:r>
              <a:rPr lang="en-US" dirty="0" smtClean="0"/>
              <a:t> i </a:t>
            </a:r>
            <a:r>
              <a:rPr lang="en-US" dirty="0" err="1" smtClean="0"/>
              <a:t>proizvodnja</a:t>
            </a:r>
            <a:r>
              <a:rPr lang="en-US" dirty="0" smtClean="0"/>
              <a:t>, </a:t>
            </a:r>
            <a:r>
              <a:rPr lang="en-US" dirty="0" err="1" smtClean="0"/>
              <a:t>padaju</a:t>
            </a:r>
            <a:r>
              <a:rPr lang="en-US" dirty="0" smtClean="0"/>
              <a:t> </a:t>
            </a:r>
            <a:r>
              <a:rPr lang="en-US" dirty="0" err="1" smtClean="0"/>
              <a:t>prihodi</a:t>
            </a:r>
            <a:r>
              <a:rPr lang="en-US" dirty="0" smtClean="0"/>
              <a:t>, </a:t>
            </a:r>
            <a:r>
              <a:rPr lang="en-US" dirty="0" err="1" smtClean="0"/>
              <a:t>smanjuje</a:t>
            </a:r>
            <a:r>
              <a:rPr lang="en-US" dirty="0" smtClean="0"/>
              <a:t> se </a:t>
            </a:r>
            <a:r>
              <a:rPr lang="en-US" dirty="0" err="1" smtClean="0"/>
              <a:t>potražnja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proizvodima</a:t>
            </a:r>
            <a:r>
              <a:rPr lang="en-US" dirty="0" smtClean="0"/>
              <a:t>, ne </a:t>
            </a:r>
            <a:r>
              <a:rPr lang="en-US" dirty="0" err="1" smtClean="0"/>
              <a:t>treba</a:t>
            </a:r>
            <a:r>
              <a:rPr lang="en-US" dirty="0" smtClean="0"/>
              <a:t> </a:t>
            </a:r>
            <a:r>
              <a:rPr lang="en-US" dirty="0" err="1" smtClean="0"/>
              <a:t>toliko</a:t>
            </a:r>
            <a:r>
              <a:rPr lang="en-US" dirty="0" smtClean="0"/>
              <a:t> </a:t>
            </a:r>
            <a:r>
              <a:rPr lang="en-US" dirty="0" err="1" smtClean="0"/>
              <a:t>radnika</a:t>
            </a:r>
            <a:r>
              <a:rPr lang="en-US" dirty="0" smtClean="0"/>
              <a:t>, </a:t>
            </a:r>
            <a:r>
              <a:rPr lang="en-US" dirty="0" err="1" smtClean="0"/>
              <a:t>raste</a:t>
            </a:r>
            <a:r>
              <a:rPr lang="en-US" dirty="0" smtClean="0"/>
              <a:t> </a:t>
            </a:r>
            <a:r>
              <a:rPr lang="en-US" dirty="0" err="1" smtClean="0"/>
              <a:t>nezaposlenost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21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7822</TotalTime>
  <Words>778</Words>
  <Application>Microsoft Macintosh PowerPoint</Application>
  <PresentationFormat>On-screen Show (4:3)</PresentationFormat>
  <Paragraphs>76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Newsprint</vt:lpstr>
      <vt:lpstr>1. Problem nezaposlenosti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Zagrebacka Skola Ekonomije i Managementa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Problem nezaposlenosti</dc:title>
  <dc:creator>Denis Sablic</dc:creator>
  <cp:lastModifiedBy>Denis Sablic</cp:lastModifiedBy>
  <cp:revision>61</cp:revision>
  <dcterms:created xsi:type="dcterms:W3CDTF">2014-06-17T13:47:33Z</dcterms:created>
  <dcterms:modified xsi:type="dcterms:W3CDTF">2014-07-24T19:43:29Z</dcterms:modified>
</cp:coreProperties>
</file>